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9dbd94b4-fd06-169e-60a2-75019afdadb7}">
          <p14:sldIdLst>
            <p14:sldId id="256"/>
            <p14:sldId id="257"/>
          </p14:sldIdLst>
        </p14:section>
        <p14:section name="Problem" id="{bf87feaf-5de4-ea9a-cb35-5f5a630429b2}">
          <p14:sldIdLst>
            <p14:sldId id="258"/>
            <p14:sldId id="259"/>
            <p14:sldId id="260"/>
          </p14:sldIdLst>
        </p14:section>
        <p14:section name="Demo" id="{5ec5c460-3e3a-4e7f-362b-a0f892bbcd6d}">
          <p14:sldIdLst>
            <p14:sldId id="261"/>
            <p14:sldId id="262"/>
            <p14:sldId id="263"/>
            <p14:sldId id="264"/>
            <p14:sldId id="265"/>
          </p14:sldIdLst>
        </p14:section>
        <p14:section name="Design" id="{527a8a30-1bde-9138-50d7-d2c79515de2c}">
          <p14:sldIdLst>
            <p14:sldId id="266"/>
          </p14:sldIdLst>
        </p14:section>
        <p14:section name="Decisions" id="{d1f98cb7-1093-9e5b-0097-1ca770375270}">
          <p14:sldIdLst>
            <p14:sldId id="267"/>
            <p14:sldId id="268"/>
          </p14:sldIdLst>
        </p14:section>
        <p14:section name="Next" id="{34a8aacc-9dc3-534f-b837-d6b6c28320ee}">
          <p14:sldIdLst>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built a working prototype that takes Springfield's $30,000 invoice across three funds, end to end, including the exceptions a real AP team hits. About two minutes of context, eight minutes in the prototype, then decisions and what I would validate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a prototype that runs the eight steps the exercise suggested, two diagrams, and this deck. The prototype has a scenario switch: as keyed with exceptions, coded correctly, or not yet coded so the system suggests the split, and an Assumptions and open questions panel lists every assumption for SME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vendor bill can hit money with different legal strings attached. The user pains I list here are hypotheses: rework on miscoding, managers who cannot explain a block, audit findings on restricted funds. I would confirm them with municipal users before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required points. Separate funds exist so restricted money is provably spent on its purpose. A fund is whose money; a department is who spent it. Money cannot move between funds by recoding, only by a formal transfer (assumed here to need council approval). Governmental funds use modified accrual; the water enterprise fund uses full accrual like a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assumptions that change behavior. The two that matter most: budget is legally controlled at fund plus department, which is why a transfer between objects inside the Street department is administrative; and the invoice is non-PO, so the budget check happens at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flow on one page. Grey is the normal path. Red loops are hard stops back to the clerk. Orange is the soft stop: over budget, resolved by a transfer that adds the Budget Officer. A returned invoice goes back to AP with approvals cleared. The explanation layer only reads the record. Now the prototype. [Live demo, about eight minutes, steps 1 to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Configuration on the left is owned by Finance: funds, purpose rules, department and object validity, budget lines and policy. The transaction in the middle produces entries, payment and the event log. The explanation reads the record and is never a source of truth.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planted exceptions on the as-keyed path, each a different control. Structure errors and legal restrictions are hard stops. Budget is a soft stop because the city has an authorized way to fix it. The clerk sees the valid choices in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route is generated from the transaction: three department heads, the Budget Officer only because a transfer was requested, and the Finance Director last because the invoice is $25,000 or more. The person who keyed it can never approve. Ten gates decide posting and four decide payment, each with a visible reason. After posting, the record is read-only.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invoice creates one balanced entry per fund. The governmental funds record expenditures, the water fund records an expense. Payment is one ACH, and each fund relieves its own payable against its equity in pooled cash. In production the appropriation effect would live in the budgetary ledger, not these entries.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Rules are pure functions over configuration. AI only suggests coding and explains the record. In the prototype the explanation is template-generated; in production an LLM would write it and the same guardrail would block any text whose amounts, funds or people do not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decisions, each with what I gave up. The MVP is one multi-fund invoice done right end to end. PO matching, grants and integrations come later. The biggest open question is whether Springfield checks non-PO invoices at entry or relies on encumbrances.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not invented target numbers; baselines come first. Manager comprehension is the measure most specific to this product. I would run one short usability session per role with this prototype.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building more, I would confirm these assumptions with a finance SME, because each one changes a rule. Then: detect invoices split to dodge thresholds, add grant rules, put a real LLM behind the same guardrail, and add approver delegation.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F3A5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1463040"/>
          </a:xfrm>
          <a:prstGeom prst="rect">
            <a:avLst/>
          </a:prstGeom>
          <a:noFill/>
          <a:ln/>
        </p:spPr>
        <p:txBody>
          <a:bodyPr wrap="square" rtlCol="0"/>
          <a:lstStyle>
            <a:lvl1pPr algn="l" indent="0" marL="0">
              <a:buNone/>
              <a:defRPr lang="en-US" sz="44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400" dirty="0"/>
          </a:p>
        </p:txBody>
      </p:sp>
      <p:sp>
        <p:nvSpPr>
          <p:cNvPr id="3" name="Text 0"/>
          <p:cNvSpPr/>
          <p:nvPr>
            <p:ph idx="101" type="body" hasCustomPrompt="1"/>
          </p:nvPr>
        </p:nvSpPr>
        <p:spPr>
          <a:xfrm>
            <a:off x="731520" y="3474720"/>
            <a:ext cx="10698480" cy="1463040"/>
          </a:xfrm>
          <a:prstGeom prst="rect">
            <a:avLst/>
          </a:prstGeom>
          <a:noFill/>
          <a:ln/>
        </p:spPr>
        <p:txBody>
          <a:bodyPr wrap="square" rtlCol="0"/>
          <a:lstStyle>
            <a:lvl1pPr indent="0" marL="0">
              <a:buNone/>
              <a:defRPr lang="en-US" sz="2000" dirty="0">
                <a:solidFill>
                  <a:srgbClr val="CADCFC"/>
                </a:solidFill>
              </a:defRPr>
            </a:lvl1pPr>
          </a:lstStyle>
          <a:p>
            <a:pP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64240" cy="640080"/>
          </a:xfrm>
          <a:prstGeom prst="rect">
            <a:avLst/>
          </a:prstGeom>
          <a:noFill/>
          <a:ln/>
        </p:spPr>
        <p:txBody>
          <a:bodyPr wrap="square" rtlCol="0"/>
          <a:lstStyle>
            <a:lvl1pPr algn="l" indent="0" marL="0">
              <a:buNone/>
              <a:defRPr lang="en-US" sz="30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000" dirty="0"/>
          </a:p>
        </p:txBody>
      </p:sp>
      <p:sp>
        <p:nvSpPr>
          <p:cNvPr id="3" name="Text 0"/>
          <p:cNvSpPr/>
          <p:nvPr/>
        </p:nvSpPr>
        <p:spPr>
          <a:xfrm>
            <a:off x="548640" y="6446520"/>
            <a:ext cx="7315200" cy="274320"/>
          </a:xfrm>
          <a:prstGeom prst="rect">
            <a:avLst/>
          </a:prstGeom>
          <a:noFill/>
          <a:ln/>
        </p:spPr>
        <p:txBody>
          <a:bodyPr wrap="square" lIns="0" tIns="0" rIns="0" bIns="0" rtlCol="0" anchor="ctr"/>
          <a:lstStyle/>
          <a:p>
            <a:pPr indent="0" marL="0">
              <a:buNone/>
            </a:pPr>
            <a:r>
              <a:rPr lang="en-US" sz="1000" dirty="0">
                <a:solidFill>
                  <a:srgbClr val="78716C"/>
                </a:solidFill>
              </a:rPr>
              <a:t>City of Springfield multi-fund invoice · Brian Ference</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1463040"/>
          </a:xfrm>
          <a:prstGeom prst="rect">
            <a:avLst/>
          </a:prstGeom>
          <a:noFill/>
          <a:ln/>
        </p:spPr>
        <p:txBody>
          <a:bodyPr wrap="square" lIns="0" tIns="0" rIns="0" bIns="0" rtlCol="0" anchor="b"/>
          <a:lstStyle/>
          <a:p>
            <a:pPr algn="l" indent="0" marL="0">
              <a:buNone/>
            </a:pPr>
            <a:r>
              <a:rPr lang="en-US" sz="4400" b="1" dirty="0">
                <a:solidFill>
                  <a:schemeClr val="bg1"/>
                </a:solidFill>
                <a:latin typeface="Cambria" pitchFamily="34" charset="0"/>
                <a:ea typeface="Cambria" pitchFamily="34" charset="-122"/>
                <a:cs typeface="Cambria" pitchFamily="34" charset="-120"/>
              </a:rPr>
              <a:t>Multi-Fund Invoice and Fund Accounting</a:t>
            </a:r>
            <a:endParaRPr lang="en-US" sz="4400" dirty="0"/>
          </a:p>
        </p:txBody>
      </p:sp>
      <p:sp>
        <p:nvSpPr>
          <p:cNvPr id="3" name="Text 0"/>
          <p:cNvSpPr/>
          <p:nvPr>
            <p:ph idx="101" type="body" hasCustomPrompt="1"/>
          </p:nvPr>
        </p:nvSpPr>
        <p:spPr>
          <a:xfrm>
            <a:off x="731520" y="3474720"/>
            <a:ext cx="10698480" cy="1463040"/>
          </a:xfrm>
          <a:prstGeom prst="rect">
            <a:avLst/>
          </a:prstGeom>
          <a:noFill/>
          <a:ln/>
        </p:spPr>
        <p:txBody>
          <a:bodyPr wrap="square" lIns="0" tIns="0" rIns="0" bIns="0" rtlCol="0" anchor="t"/>
          <a:lstStyle/>
          <a:p>
            <a:pPr indent="0" marL="0">
              <a:buNone/>
            </a:pPr>
            <a:r>
              <a:rPr lang="en-US" sz="2000" dirty="0">
                <a:solidFill>
                  <a:srgbClr val="CADCFC"/>
                </a:solidFill>
              </a:rPr>
              <a:t>One $30,000 invoice, charged to three funds</a:t>
            </a:r>
            <a:endParaRPr lang="en-US" sz="2000" dirty="0"/>
          </a:p>
          <a:p>
            <a:pPr indent="0" marL="0">
              <a:buNone/>
            </a:pPr>
            <a:r>
              <a:rPr lang="en-US" sz="1600" dirty="0">
                <a:solidFill>
                  <a:srgbClr val="FFFFFF"/>
                </a:solidFill>
              </a:rPr>
              <a:t>City of Springfield · Government ERP product exercise · Brian Ference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WHAT I BUILT</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What I built</a:t>
            </a:r>
            <a:endParaRPr lang="en-US" sz="3000" dirty="0"/>
          </a:p>
        </p:txBody>
      </p:sp>
      <p:sp>
        <p:nvSpPr>
          <p:cNvPr id="4" name="prototype"/>
          <p:cNvSpPr/>
          <p:nvPr/>
        </p:nvSpPr>
        <p:spPr>
          <a:xfrm>
            <a:off x="548640" y="1325880"/>
            <a:ext cx="6492240" cy="2880360"/>
          </a:xfrm>
          <a:prstGeom prst="roundRect">
            <a:avLst>
              <a:gd name="adj" fmla="val 2540"/>
            </a:avLst>
          </a:prstGeom>
          <a:solidFill>
            <a:srgbClr val="FFFFFF"/>
          </a:solidFill>
          <a:ln w="9525">
            <a:solidFill>
              <a:srgbClr val="D6D3D1"/>
            </a:solidFill>
            <a:prstDash val="solid"/>
          </a:ln>
        </p:spPr>
      </p:sp>
      <p:sp>
        <p:nvSpPr>
          <p:cNvPr id="5" name="Shape 3"/>
          <p:cNvSpPr/>
          <p:nvPr/>
        </p:nvSpPr>
        <p:spPr>
          <a:xfrm>
            <a:off x="777240" y="1508760"/>
            <a:ext cx="384048" cy="384048"/>
          </a:xfrm>
          <a:prstGeom prst="ellipse">
            <a:avLst/>
          </a:prstGeom>
          <a:solidFill>
            <a:srgbClr val="1F3A5F"/>
          </a:solidFill>
          <a:ln w="12700">
            <a:solidFill>
              <a:srgbClr val="1F3A5F"/>
            </a:solidFill>
            <a:prstDash val="solid"/>
          </a:ln>
        </p:spPr>
      </p:sp>
      <p:sp>
        <p:nvSpPr>
          <p:cNvPr id="6" name="Text 4"/>
          <p:cNvSpPr txBox="1"/>
          <p:nvPr/>
        </p:nvSpPr>
        <p:spPr>
          <a:xfrm>
            <a:off x="777240" y="150876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7" name="Text 5"/>
          <p:cNvSpPr txBox="1"/>
          <p:nvPr/>
        </p:nvSpPr>
        <p:spPr>
          <a:xfrm>
            <a:off x="1325880" y="1508760"/>
            <a:ext cx="5486400" cy="384048"/>
          </a:xfrm>
          <a:prstGeom prst="rect">
            <a:avLst/>
          </a:prstGeom>
          <a:noFill/>
          <a:ln/>
        </p:spPr>
        <p:txBody>
          <a:bodyPr wrap="square" lIns="0" tIns="0" rIns="0" bIns="0" rtlCol="0" anchor="ctr"/>
          <a:lstStyle/>
          <a:p>
            <a:pPr indent="0" marL="0">
              <a:buNone/>
            </a:pPr>
            <a:r>
              <a:rPr lang="en-US" sz="1800" b="1" dirty="0">
                <a:solidFill>
                  <a:schemeClr val="tx2"/>
                </a:solidFill>
              </a:rPr>
              <a:t>A working prototype</a:t>
            </a:r>
            <a:endParaRPr lang="en-US" sz="1800" dirty="0"/>
          </a:p>
        </p:txBody>
      </p:sp>
      <p:sp>
        <p:nvSpPr>
          <p:cNvPr id="8" name="Text 6"/>
          <p:cNvSpPr txBox="1"/>
          <p:nvPr/>
        </p:nvSpPr>
        <p:spPr>
          <a:xfrm>
            <a:off x="1325880" y="1938528"/>
            <a:ext cx="5486400" cy="731520"/>
          </a:xfrm>
          <a:prstGeom prst="rect">
            <a:avLst/>
          </a:prstGeom>
          <a:noFill/>
          <a:ln/>
        </p:spPr>
        <p:txBody>
          <a:bodyPr wrap="square" lIns="0" tIns="0" rIns="0" bIns="0" rtlCol="0" anchor="t"/>
          <a:lstStyle/>
          <a:p>
            <a:pPr indent="0" marL="0">
              <a:buNone/>
            </a:pPr>
            <a:r>
              <a:rPr lang="en-US" sz="1400" dirty="0">
                <a:solidFill>
                  <a:schemeClr val="tx1"/>
                </a:solidFill>
              </a:rPr>
              <a:t>It runs the suggested 8-step demo flow on fictional Springfield data, after a short "Why separate funds" primer. Three starting points: as keyed with three exceptions, coded correctly, or not yet coded.</a:t>
            </a:r>
            <a:endParaRPr lang="en-US" sz="1400" dirty="0"/>
          </a:p>
        </p:txBody>
      </p:sp>
      <p:sp>
        <p:nvSpPr>
          <p:cNvPr id="9" name="Text 7"/>
          <p:cNvSpPr txBox="1"/>
          <p:nvPr/>
        </p:nvSpPr>
        <p:spPr>
          <a:xfrm>
            <a:off x="1325880" y="2788920"/>
            <a:ext cx="3017520" cy="1325880"/>
          </a:xfrm>
          <a:prstGeom prst="rect">
            <a:avLst/>
          </a:prstGeom>
          <a:noFill/>
          <a:ln/>
        </p:spPr>
        <p:txBody>
          <a:bodyPr wrap="square" lIns="0" tIns="0" rIns="0" bIns="0" rtlCol="0" anchor="t"/>
          <a:lstStyle/>
          <a:p>
            <a:pPr indent="0" marL="0">
              <a:spcAft>
                <a:spcPts val="300"/>
              </a:spcAft>
              <a:buNone/>
            </a:pPr>
            <a:r>
              <a:rPr lang="en-US" sz="1300" dirty="0">
                <a:solidFill>
                  <a:schemeClr val="tx2"/>
                </a:solidFill>
              </a:rPr>
              <a:t>1  Invoice entered</a:t>
            </a:r>
            <a:endParaRPr lang="en-US" sz="1300" dirty="0"/>
          </a:p>
          <a:p>
            <a:pPr indent="0" marL="0">
              <a:spcAft>
                <a:spcPts val="300"/>
              </a:spcAft>
              <a:buNone/>
            </a:pPr>
            <a:r>
              <a:rPr lang="en-US" sz="1300" dirty="0">
                <a:solidFill>
                  <a:schemeClr val="tx2"/>
                </a:solidFill>
              </a:rPr>
              <a:t>2  Fund split (entered or suggested)</a:t>
            </a:r>
            <a:endParaRPr lang="en-US" sz="1300" dirty="0"/>
          </a:p>
          <a:p>
            <a:pPr indent="0" marL="0">
              <a:spcAft>
                <a:spcPts val="300"/>
              </a:spcAft>
              <a:buNone/>
            </a:pPr>
            <a:r>
              <a:rPr lang="en-US" sz="1300" dirty="0">
                <a:solidFill>
                  <a:schemeClr val="tx2"/>
                </a:solidFill>
              </a:rPr>
              <a:t>3  Budget check by fund</a:t>
            </a:r>
            <a:endParaRPr lang="en-US" sz="1300" dirty="0"/>
          </a:p>
          <a:p>
            <a:pPr indent="0" marL="0">
              <a:spcAft>
                <a:spcPts val="300"/>
              </a:spcAft>
              <a:buNone/>
            </a:pPr>
            <a:r>
              <a:rPr lang="en-US" sz="1300" dirty="0">
                <a:solidFill>
                  <a:schemeClr val="tx2"/>
                </a:solidFill>
              </a:rPr>
              <a:t>4  Legal or restriction check</a:t>
            </a:r>
            <a:endParaRPr lang="en-US" sz="1300" dirty="0"/>
          </a:p>
        </p:txBody>
      </p:sp>
      <p:sp>
        <p:nvSpPr>
          <p:cNvPr id="10" name="Text 8"/>
          <p:cNvSpPr txBox="1"/>
          <p:nvPr/>
        </p:nvSpPr>
        <p:spPr>
          <a:xfrm>
            <a:off x="4389120" y="2788920"/>
            <a:ext cx="2468880" cy="1325880"/>
          </a:xfrm>
          <a:prstGeom prst="rect">
            <a:avLst/>
          </a:prstGeom>
          <a:noFill/>
          <a:ln/>
        </p:spPr>
        <p:txBody>
          <a:bodyPr wrap="square" lIns="0" tIns="0" rIns="0" bIns="0" rtlCol="0" anchor="t"/>
          <a:lstStyle/>
          <a:p>
            <a:pPr indent="0" marL="0">
              <a:spcAft>
                <a:spcPts val="300"/>
              </a:spcAft>
              <a:buNone/>
            </a:pPr>
            <a:r>
              <a:rPr lang="en-US" sz="1300" dirty="0">
                <a:solidFill>
                  <a:schemeClr val="tx2"/>
                </a:solidFill>
              </a:rPr>
              <a:t>5  GL distribution preview</a:t>
            </a:r>
            <a:endParaRPr lang="en-US" sz="1300" dirty="0"/>
          </a:p>
          <a:p>
            <a:pPr indent="0" marL="0">
              <a:spcAft>
                <a:spcPts val="300"/>
              </a:spcAft>
              <a:buNone/>
            </a:pPr>
            <a:r>
              <a:rPr lang="en-US" sz="1300" dirty="0">
                <a:solidFill>
                  <a:schemeClr val="tx2"/>
                </a:solidFill>
              </a:rPr>
              <a:t>6  Approval route preview</a:t>
            </a:r>
            <a:endParaRPr lang="en-US" sz="1300" dirty="0"/>
          </a:p>
          <a:p>
            <a:pPr indent="0" marL="0">
              <a:spcAft>
                <a:spcPts val="300"/>
              </a:spcAft>
              <a:buNone/>
            </a:pPr>
            <a:r>
              <a:rPr lang="en-US" sz="1300" dirty="0">
                <a:solidFill>
                  <a:schemeClr val="tx2"/>
                </a:solidFill>
              </a:rPr>
              <a:t>7  Posting and payment</a:t>
            </a:r>
            <a:endParaRPr lang="en-US" sz="1300" dirty="0"/>
          </a:p>
          <a:p>
            <a:pPr indent="0" marL="0">
              <a:spcAft>
                <a:spcPts val="300"/>
              </a:spcAft>
              <a:buNone/>
            </a:pPr>
            <a:r>
              <a:rPr lang="en-US" sz="1300" dirty="0">
                <a:solidFill>
                  <a:schemeClr val="tx2"/>
                </a:solidFill>
              </a:rPr>
              <a:t>8  Audit explanation</a:t>
            </a:r>
            <a:endParaRPr lang="en-US" sz="1300" dirty="0"/>
          </a:p>
        </p:txBody>
      </p:sp>
      <p:sp>
        <p:nvSpPr>
          <p:cNvPr id="11" name="diagrams"/>
          <p:cNvSpPr/>
          <p:nvPr/>
        </p:nvSpPr>
        <p:spPr>
          <a:xfrm>
            <a:off x="548640" y="4389120"/>
            <a:ext cx="6492240" cy="914400"/>
          </a:xfrm>
          <a:prstGeom prst="roundRect">
            <a:avLst>
              <a:gd name="adj" fmla="val 8000"/>
            </a:avLst>
          </a:prstGeom>
          <a:solidFill>
            <a:srgbClr val="FFFFFF"/>
          </a:solidFill>
          <a:ln w="9525">
            <a:solidFill>
              <a:srgbClr val="D6D3D1"/>
            </a:solidFill>
            <a:prstDash val="solid"/>
          </a:ln>
        </p:spPr>
      </p:sp>
      <p:sp>
        <p:nvSpPr>
          <p:cNvPr id="12" name="Shape 10"/>
          <p:cNvSpPr/>
          <p:nvPr/>
        </p:nvSpPr>
        <p:spPr>
          <a:xfrm>
            <a:off x="777240" y="4645152"/>
            <a:ext cx="384048" cy="384048"/>
          </a:xfrm>
          <a:prstGeom prst="ellipse">
            <a:avLst/>
          </a:prstGeom>
          <a:solidFill>
            <a:srgbClr val="1F3A5F"/>
          </a:solidFill>
          <a:ln w="12700">
            <a:solidFill>
              <a:srgbClr val="1F3A5F"/>
            </a:solidFill>
            <a:prstDash val="solid"/>
          </a:ln>
        </p:spPr>
      </p:sp>
      <p:sp>
        <p:nvSpPr>
          <p:cNvPr id="13" name="Text 11"/>
          <p:cNvSpPr txBox="1"/>
          <p:nvPr/>
        </p:nvSpPr>
        <p:spPr>
          <a:xfrm>
            <a:off x="777240" y="4645152"/>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14" name="Text 12"/>
          <p:cNvSpPr txBox="1"/>
          <p:nvPr/>
        </p:nvSpPr>
        <p:spPr>
          <a:xfrm>
            <a:off x="1325880" y="4498848"/>
            <a:ext cx="5486400" cy="694944"/>
          </a:xfrm>
          <a:prstGeom prst="rect">
            <a:avLst/>
          </a:prstGeom>
          <a:noFill/>
          <a:ln/>
        </p:spPr>
        <p:txBody>
          <a:bodyPr wrap="square" lIns="0" tIns="0" rIns="0" bIns="0" rtlCol="0" anchor="ctr"/>
          <a:lstStyle/>
          <a:p>
            <a:pPr indent="0" marL="0">
              <a:buNone/>
            </a:pPr>
            <a:r>
              <a:rPr lang="en-US" sz="1400" b="1" dirty="0">
                <a:solidFill>
                  <a:schemeClr val="tx2"/>
                </a:solidFill>
              </a:rPr>
              <a:t>Two diagrams. </a:t>
            </a:r>
            <a:pPr indent="0" marL="0">
              <a:buNone/>
            </a:pPr>
            <a:r>
              <a:rPr lang="en-US" sz="1400" dirty="0">
                <a:solidFill>
                  <a:schemeClr val="tx1"/>
                </a:solidFill>
              </a:rPr>
              <a:t>A swimlane workflow with the exception paths (right), and the data model behind the rules.</a:t>
            </a:r>
            <a:endParaRPr lang="en-US" sz="1400" dirty="0"/>
          </a:p>
        </p:txBody>
      </p:sp>
      <p:sp>
        <p:nvSpPr>
          <p:cNvPr id="15" name="deck"/>
          <p:cNvSpPr/>
          <p:nvPr/>
        </p:nvSpPr>
        <p:spPr>
          <a:xfrm>
            <a:off x="548640" y="5486400"/>
            <a:ext cx="6492240" cy="822960"/>
          </a:xfrm>
          <a:prstGeom prst="roundRect">
            <a:avLst>
              <a:gd name="adj" fmla="val 8889"/>
            </a:avLst>
          </a:prstGeom>
          <a:solidFill>
            <a:srgbClr val="FFFFFF"/>
          </a:solidFill>
          <a:ln w="9525">
            <a:solidFill>
              <a:srgbClr val="D6D3D1"/>
            </a:solidFill>
            <a:prstDash val="solid"/>
          </a:ln>
        </p:spPr>
      </p:sp>
      <p:sp>
        <p:nvSpPr>
          <p:cNvPr id="16" name="Shape 14"/>
          <p:cNvSpPr/>
          <p:nvPr/>
        </p:nvSpPr>
        <p:spPr>
          <a:xfrm>
            <a:off x="777240" y="5705856"/>
            <a:ext cx="384048" cy="384048"/>
          </a:xfrm>
          <a:prstGeom prst="ellipse">
            <a:avLst/>
          </a:prstGeom>
          <a:solidFill>
            <a:srgbClr val="1F3A5F"/>
          </a:solidFill>
          <a:ln w="12700">
            <a:solidFill>
              <a:srgbClr val="1F3A5F"/>
            </a:solidFill>
            <a:prstDash val="solid"/>
          </a:ln>
        </p:spPr>
      </p:sp>
      <p:sp>
        <p:nvSpPr>
          <p:cNvPr id="17" name="Text 15"/>
          <p:cNvSpPr txBox="1"/>
          <p:nvPr/>
        </p:nvSpPr>
        <p:spPr>
          <a:xfrm>
            <a:off x="777240" y="570585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18" name="Text 16"/>
          <p:cNvSpPr txBox="1"/>
          <p:nvPr/>
        </p:nvSpPr>
        <p:spPr>
          <a:xfrm>
            <a:off x="1325880" y="5550408"/>
            <a:ext cx="5486400" cy="694944"/>
          </a:xfrm>
          <a:prstGeom prst="rect">
            <a:avLst/>
          </a:prstGeom>
          <a:noFill/>
          <a:ln/>
        </p:spPr>
        <p:txBody>
          <a:bodyPr wrap="square" lIns="0" tIns="0" rIns="0" bIns="0" rtlCol="0" anchor="ctr"/>
          <a:lstStyle/>
          <a:p>
            <a:pPr indent="0" marL="0">
              <a:buNone/>
            </a:pPr>
            <a:r>
              <a:rPr lang="en-US" sz="1400" b="1" dirty="0">
                <a:solidFill>
                  <a:schemeClr val="tx2"/>
                </a:solidFill>
              </a:rPr>
              <a:t>This deck. </a:t>
            </a:r>
            <a:pPr indent="0" marL="0">
              <a:buNone/>
            </a:pPr>
            <a:r>
              <a:rPr lang="en-US" sz="1400" dirty="0">
                <a:solidFill>
                  <a:schemeClr val="tx1"/>
                </a:solidFill>
              </a:rPr>
              <a:t>Assumptions, decisions, and what a finance SME needs to confirm.</a:t>
            </a:r>
            <a:endParaRPr lang="en-US" sz="1400" dirty="0"/>
          </a:p>
        </p:txBody>
      </p:sp>
      <p:pic>
        <p:nvPicPr>
          <p:cNvPr id="19" name="Image 0" descr="Prototype screen: step 7, posting and payment gates">    </p:cNvPr>
          <p:cNvPicPr>
            <a:picLocks noChangeAspect="1"/>
          </p:cNvPicPr>
          <p:nvPr/>
        </p:nvPicPr>
        <p:blipFill>
          <a:blip r:embed="rId1"/>
          <a:stretch>
            <a:fillRect/>
          </a:stretch>
        </p:blipFill>
        <p:spPr>
          <a:xfrm>
            <a:off x="7498080" y="1325880"/>
            <a:ext cx="4114800" cy="2457450"/>
          </a:xfrm>
          <a:prstGeom prst="rect">
            <a:avLst/>
          </a:prstGeom>
        </p:spPr>
      </p:pic>
      <p:sp>
        <p:nvSpPr>
          <p:cNvPr id="20" name="Shape 17"/>
          <p:cNvSpPr/>
          <p:nvPr/>
        </p:nvSpPr>
        <p:spPr>
          <a:xfrm>
            <a:off x="7498080" y="1325880"/>
            <a:ext cx="4114800" cy="2457450"/>
          </a:xfrm>
          <a:prstGeom prst="rect">
            <a:avLst/>
          </a:prstGeom>
          <a:ln w="9525">
            <a:solidFill>
              <a:srgbClr val="D6D3D1"/>
            </a:solidFill>
            <a:prstDash val="solid"/>
          </a:ln>
        </p:spPr>
      </p:sp>
      <p:pic>
        <p:nvPicPr>
          <p:cNvPr id="21" name="Image 1" descr="Workflow diagram thumbnail">    </p:cNvPr>
          <p:cNvPicPr>
            <a:picLocks noChangeAspect="1"/>
          </p:cNvPicPr>
          <p:nvPr/>
        </p:nvPicPr>
        <p:blipFill>
          <a:blip r:embed="rId2"/>
          <a:stretch>
            <a:fillRect/>
          </a:stretch>
        </p:blipFill>
        <p:spPr>
          <a:xfrm>
            <a:off x="7498080" y="3966210"/>
            <a:ext cx="4114800" cy="2314575"/>
          </a:xfrm>
          <a:prstGeom prst="rect">
            <a:avLst/>
          </a:prstGeom>
        </p:spPr>
      </p:pic>
      <p:sp>
        <p:nvSpPr>
          <p:cNvPr id="22" name="Shape 18"/>
          <p:cNvSpPr/>
          <p:nvPr/>
        </p:nvSpPr>
        <p:spPr>
          <a:xfrm>
            <a:off x="7498080" y="3966210"/>
            <a:ext cx="4114800" cy="2314575"/>
          </a:xfrm>
          <a:prstGeom prst="rect">
            <a:avLst/>
          </a:prstGeom>
          <a:ln w="9525">
            <a:solidFill>
              <a:srgbClr val="D6D3D1"/>
            </a:solidFill>
            <a:prstDash val="solid"/>
          </a:ln>
        </p:spPr>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BUSINESS PROBLEM</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The business problem</a:t>
            </a:r>
            <a:endParaRPr lang="en-US" sz="3000" dirty="0"/>
          </a:p>
        </p:txBody>
      </p:sp>
      <p:sp>
        <p:nvSpPr>
          <p:cNvPr id="4" name="user-0"/>
          <p:cNvSpPr/>
          <p:nvPr/>
        </p:nvSpPr>
        <p:spPr>
          <a:xfrm>
            <a:off x="548640" y="1325880"/>
            <a:ext cx="6035040" cy="1207008"/>
          </a:xfrm>
          <a:prstGeom prst="roundRect">
            <a:avLst>
              <a:gd name="adj" fmla="val 6061"/>
            </a:avLst>
          </a:prstGeom>
          <a:solidFill>
            <a:srgbClr val="FFFFFF"/>
          </a:solidFill>
          <a:ln w="9525">
            <a:solidFill>
              <a:srgbClr val="D6D3D1"/>
            </a:solidFill>
            <a:prstDash val="solid"/>
          </a:ln>
        </p:spPr>
      </p:sp>
      <p:sp>
        <p:nvSpPr>
          <p:cNvPr id="5" name="Shape 3"/>
          <p:cNvSpPr/>
          <p:nvPr/>
        </p:nvSpPr>
        <p:spPr>
          <a:xfrm>
            <a:off x="777240" y="1554480"/>
            <a:ext cx="384048" cy="384048"/>
          </a:xfrm>
          <a:prstGeom prst="ellipse">
            <a:avLst/>
          </a:prstGeom>
          <a:solidFill>
            <a:srgbClr val="1F3A5F"/>
          </a:solidFill>
          <a:ln w="12700">
            <a:solidFill>
              <a:srgbClr val="1F3A5F"/>
            </a:solidFill>
            <a:prstDash val="solid"/>
          </a:ln>
        </p:spPr>
      </p:sp>
      <p:sp>
        <p:nvSpPr>
          <p:cNvPr id="6" name="Text 4"/>
          <p:cNvSpPr txBox="1"/>
          <p:nvPr/>
        </p:nvSpPr>
        <p:spPr>
          <a:xfrm>
            <a:off x="777240" y="155448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7" name="Text 5"/>
          <p:cNvSpPr txBox="1"/>
          <p:nvPr/>
        </p:nvSpPr>
        <p:spPr>
          <a:xfrm>
            <a:off x="1371600" y="1508760"/>
            <a:ext cx="5029200" cy="365760"/>
          </a:xfrm>
          <a:prstGeom prst="rect">
            <a:avLst/>
          </a:prstGeom>
          <a:noFill/>
          <a:ln/>
        </p:spPr>
        <p:txBody>
          <a:bodyPr wrap="square" lIns="0" tIns="0" rIns="0" bIns="0" rtlCol="0" anchor="t"/>
          <a:lstStyle/>
          <a:p>
            <a:pPr indent="0" marL="0">
              <a:buNone/>
            </a:pPr>
            <a:r>
              <a:rPr lang="en-US" sz="1800" b="1" dirty="0">
                <a:solidFill>
                  <a:schemeClr val="tx2"/>
                </a:solidFill>
              </a:rPr>
              <a:t>AP specialist</a:t>
            </a:r>
            <a:endParaRPr lang="en-US" sz="1800" dirty="0"/>
          </a:p>
        </p:txBody>
      </p:sp>
      <p:sp>
        <p:nvSpPr>
          <p:cNvPr id="8" name="Text 6"/>
          <p:cNvSpPr txBox="1"/>
          <p:nvPr/>
        </p:nvSpPr>
        <p:spPr>
          <a:xfrm>
            <a:off x="1371600" y="1874520"/>
            <a:ext cx="5029200" cy="603504"/>
          </a:xfrm>
          <a:prstGeom prst="rect">
            <a:avLst/>
          </a:prstGeom>
          <a:noFill/>
          <a:ln/>
        </p:spPr>
        <p:txBody>
          <a:bodyPr wrap="square" lIns="0" tIns="0" rIns="0" bIns="0" rtlCol="0" anchor="t"/>
          <a:lstStyle/>
          <a:p>
            <a:pPr indent="0" marL="0">
              <a:buNone/>
            </a:pPr>
            <a:r>
              <a:rPr lang="en-US" sz="1400" dirty="0">
                <a:solidFill>
                  <a:schemeClr val="tx1"/>
                </a:solidFill>
              </a:rPr>
              <a:t>Codes one bill across funds, departments, objects and programs, and has to get it right the first time.</a:t>
            </a:r>
            <a:endParaRPr lang="en-US" sz="1400" dirty="0"/>
          </a:p>
        </p:txBody>
      </p:sp>
      <p:sp>
        <p:nvSpPr>
          <p:cNvPr id="9" name="user-1"/>
          <p:cNvSpPr/>
          <p:nvPr/>
        </p:nvSpPr>
        <p:spPr>
          <a:xfrm>
            <a:off x="548640" y="2697480"/>
            <a:ext cx="6035040" cy="1207008"/>
          </a:xfrm>
          <a:prstGeom prst="roundRect">
            <a:avLst>
              <a:gd name="adj" fmla="val 6061"/>
            </a:avLst>
          </a:prstGeom>
          <a:solidFill>
            <a:srgbClr val="FFFFFF"/>
          </a:solidFill>
          <a:ln w="9525">
            <a:solidFill>
              <a:srgbClr val="D6D3D1"/>
            </a:solidFill>
            <a:prstDash val="solid"/>
          </a:ln>
        </p:spPr>
      </p:sp>
      <p:sp>
        <p:nvSpPr>
          <p:cNvPr id="10" name="Shape 8"/>
          <p:cNvSpPr/>
          <p:nvPr/>
        </p:nvSpPr>
        <p:spPr>
          <a:xfrm>
            <a:off x="777240" y="2926080"/>
            <a:ext cx="384048" cy="384048"/>
          </a:xfrm>
          <a:prstGeom prst="ellipse">
            <a:avLst/>
          </a:prstGeom>
          <a:solidFill>
            <a:srgbClr val="1F3A5F"/>
          </a:solidFill>
          <a:ln w="12700">
            <a:solidFill>
              <a:srgbClr val="1F3A5F"/>
            </a:solidFill>
            <a:prstDash val="solid"/>
          </a:ln>
        </p:spPr>
      </p:sp>
      <p:sp>
        <p:nvSpPr>
          <p:cNvPr id="11" name="Text 9"/>
          <p:cNvSpPr txBox="1"/>
          <p:nvPr/>
        </p:nvSpPr>
        <p:spPr>
          <a:xfrm>
            <a:off x="777240" y="292608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12" name="Text 10"/>
          <p:cNvSpPr txBox="1"/>
          <p:nvPr/>
        </p:nvSpPr>
        <p:spPr>
          <a:xfrm>
            <a:off x="1371600" y="2880360"/>
            <a:ext cx="5029200" cy="365760"/>
          </a:xfrm>
          <a:prstGeom prst="rect">
            <a:avLst/>
          </a:prstGeom>
          <a:noFill/>
          <a:ln/>
        </p:spPr>
        <p:txBody>
          <a:bodyPr wrap="square" lIns="0" tIns="0" rIns="0" bIns="0" rtlCol="0" anchor="t"/>
          <a:lstStyle/>
          <a:p>
            <a:pPr indent="0" marL="0">
              <a:buNone/>
            </a:pPr>
            <a:r>
              <a:rPr lang="en-US" sz="1800" b="1" dirty="0">
                <a:solidFill>
                  <a:schemeClr val="tx2"/>
                </a:solidFill>
              </a:rPr>
              <a:t>Department heads</a:t>
            </a:r>
            <a:endParaRPr lang="en-US" sz="1800" dirty="0"/>
          </a:p>
        </p:txBody>
      </p:sp>
      <p:sp>
        <p:nvSpPr>
          <p:cNvPr id="13" name="Text 11"/>
          <p:cNvSpPr txBox="1"/>
          <p:nvPr/>
        </p:nvSpPr>
        <p:spPr>
          <a:xfrm>
            <a:off x="1371600" y="3246120"/>
            <a:ext cx="5029200" cy="603504"/>
          </a:xfrm>
          <a:prstGeom prst="rect">
            <a:avLst/>
          </a:prstGeom>
          <a:noFill/>
          <a:ln/>
        </p:spPr>
        <p:txBody>
          <a:bodyPr wrap="square" lIns="0" tIns="0" rIns="0" bIns="0" rtlCol="0" anchor="t"/>
          <a:lstStyle/>
          <a:p>
            <a:pPr indent="0" marL="0">
              <a:buNone/>
            </a:pPr>
            <a:r>
              <a:rPr lang="en-US" sz="1400" dirty="0">
                <a:solidFill>
                  <a:schemeClr val="tx1"/>
                </a:solidFill>
              </a:rPr>
              <a:t>Approve charges to their budget, but rarely know the fund rules or why a line was blocked.</a:t>
            </a:r>
            <a:endParaRPr lang="en-US" sz="1400" dirty="0"/>
          </a:p>
        </p:txBody>
      </p:sp>
      <p:sp>
        <p:nvSpPr>
          <p:cNvPr id="14" name="user-2"/>
          <p:cNvSpPr/>
          <p:nvPr/>
        </p:nvSpPr>
        <p:spPr>
          <a:xfrm>
            <a:off x="548640" y="4069080"/>
            <a:ext cx="6035040" cy="1207008"/>
          </a:xfrm>
          <a:prstGeom prst="roundRect">
            <a:avLst>
              <a:gd name="adj" fmla="val 6061"/>
            </a:avLst>
          </a:prstGeom>
          <a:solidFill>
            <a:srgbClr val="FFFFFF"/>
          </a:solidFill>
          <a:ln w="9525">
            <a:solidFill>
              <a:srgbClr val="D6D3D1"/>
            </a:solidFill>
            <a:prstDash val="solid"/>
          </a:ln>
        </p:spPr>
      </p:sp>
      <p:sp>
        <p:nvSpPr>
          <p:cNvPr id="15" name="Shape 13"/>
          <p:cNvSpPr/>
          <p:nvPr/>
        </p:nvSpPr>
        <p:spPr>
          <a:xfrm>
            <a:off x="777240" y="4297680"/>
            <a:ext cx="384048" cy="384048"/>
          </a:xfrm>
          <a:prstGeom prst="ellipse">
            <a:avLst/>
          </a:prstGeom>
          <a:solidFill>
            <a:srgbClr val="1F3A5F"/>
          </a:solidFill>
          <a:ln w="12700">
            <a:solidFill>
              <a:srgbClr val="1F3A5F"/>
            </a:solidFill>
            <a:prstDash val="solid"/>
          </a:ln>
        </p:spPr>
      </p:sp>
      <p:sp>
        <p:nvSpPr>
          <p:cNvPr id="16" name="Text 14"/>
          <p:cNvSpPr txBox="1"/>
          <p:nvPr/>
        </p:nvSpPr>
        <p:spPr>
          <a:xfrm>
            <a:off x="777240" y="429768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17" name="Text 15"/>
          <p:cNvSpPr txBox="1"/>
          <p:nvPr/>
        </p:nvSpPr>
        <p:spPr>
          <a:xfrm>
            <a:off x="1371600" y="4251960"/>
            <a:ext cx="5029200" cy="365760"/>
          </a:xfrm>
          <a:prstGeom prst="rect">
            <a:avLst/>
          </a:prstGeom>
          <a:noFill/>
          <a:ln/>
        </p:spPr>
        <p:txBody>
          <a:bodyPr wrap="square" lIns="0" tIns="0" rIns="0" bIns="0" rtlCol="0" anchor="t"/>
          <a:lstStyle/>
          <a:p>
            <a:pPr indent="0" marL="0">
              <a:buNone/>
            </a:pPr>
            <a:r>
              <a:rPr lang="en-US" sz="1800" b="1" dirty="0">
                <a:solidFill>
                  <a:schemeClr val="tx2"/>
                </a:solidFill>
              </a:rPr>
              <a:t>Finance and auditors</a:t>
            </a:r>
            <a:endParaRPr lang="en-US" sz="1800" dirty="0"/>
          </a:p>
        </p:txBody>
      </p:sp>
      <p:sp>
        <p:nvSpPr>
          <p:cNvPr id="18" name="Text 16"/>
          <p:cNvSpPr txBox="1"/>
          <p:nvPr/>
        </p:nvSpPr>
        <p:spPr>
          <a:xfrm>
            <a:off x="1371600" y="4617720"/>
            <a:ext cx="5029200" cy="603504"/>
          </a:xfrm>
          <a:prstGeom prst="rect">
            <a:avLst/>
          </a:prstGeom>
          <a:noFill/>
          <a:ln/>
        </p:spPr>
        <p:txBody>
          <a:bodyPr wrap="square" lIns="0" tIns="0" rIns="0" bIns="0" rtlCol="0" anchor="t"/>
          <a:lstStyle/>
          <a:p>
            <a:pPr indent="0" marL="0">
              <a:buNone/>
            </a:pPr>
            <a:r>
              <a:rPr lang="en-US" sz="1400" dirty="0">
                <a:solidFill>
                  <a:schemeClr val="tx1"/>
                </a:solidFill>
              </a:rPr>
              <a:t>Must prove restricted money paid only for allowed purposes, with evidence for every step.</a:t>
            </a:r>
            <a:endParaRPr lang="en-US" sz="1400" dirty="0"/>
          </a:p>
        </p:txBody>
      </p:sp>
      <p:sp>
        <p:nvSpPr>
          <p:cNvPr id="19" name="stat-card"/>
          <p:cNvSpPr/>
          <p:nvPr/>
        </p:nvSpPr>
        <p:spPr>
          <a:xfrm>
            <a:off x="6949440" y="1325880"/>
            <a:ext cx="4663440" cy="3950208"/>
          </a:xfrm>
          <a:prstGeom prst="roundRect">
            <a:avLst>
              <a:gd name="adj" fmla="val 1852"/>
            </a:avLst>
          </a:prstGeom>
          <a:solidFill>
            <a:srgbClr val="1F3A5F"/>
          </a:solidFill>
          <a:ln w="9525">
            <a:solidFill>
              <a:srgbClr val="D6D3D1"/>
            </a:solidFill>
            <a:prstDash val="solid"/>
          </a:ln>
        </p:spPr>
      </p:sp>
      <p:sp>
        <p:nvSpPr>
          <p:cNvPr id="20" name="Text 18"/>
          <p:cNvSpPr txBox="1"/>
          <p:nvPr/>
        </p:nvSpPr>
        <p:spPr>
          <a:xfrm>
            <a:off x="7223760" y="1554480"/>
            <a:ext cx="173736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$30,000</a:t>
            </a:r>
            <a:endParaRPr lang="en-US" sz="3000" dirty="0"/>
          </a:p>
        </p:txBody>
      </p:sp>
      <p:sp>
        <p:nvSpPr>
          <p:cNvPr id="21" name="Text 19"/>
          <p:cNvSpPr txBox="1"/>
          <p:nvPr/>
        </p:nvSpPr>
        <p:spPr>
          <a:xfrm>
            <a:off x="9006840" y="1554480"/>
            <a:ext cx="2423160" cy="685800"/>
          </a:xfrm>
          <a:prstGeom prst="rect">
            <a:avLst/>
          </a:prstGeom>
          <a:noFill/>
          <a:ln/>
        </p:spPr>
        <p:txBody>
          <a:bodyPr wrap="square" lIns="0" tIns="0" rIns="0" bIns="0" rtlCol="0" anchor="ctr"/>
          <a:lstStyle/>
          <a:p>
            <a:pPr indent="0" marL="0">
              <a:buNone/>
            </a:pPr>
            <a:r>
              <a:rPr lang="en-US" sz="1400" dirty="0">
                <a:solidFill>
                  <a:srgbClr val="CADCFC"/>
                </a:solidFill>
              </a:rPr>
              <a:t>one vendor invoice</a:t>
            </a:r>
            <a:endParaRPr lang="en-US" sz="1400" dirty="0"/>
          </a:p>
        </p:txBody>
      </p:sp>
      <p:sp>
        <p:nvSpPr>
          <p:cNvPr id="22" name="Text 20"/>
          <p:cNvSpPr txBox="1"/>
          <p:nvPr/>
        </p:nvSpPr>
        <p:spPr>
          <a:xfrm>
            <a:off x="7223760" y="2468880"/>
            <a:ext cx="173736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3</a:t>
            </a:r>
            <a:endParaRPr lang="en-US" sz="3000" dirty="0"/>
          </a:p>
        </p:txBody>
      </p:sp>
      <p:sp>
        <p:nvSpPr>
          <p:cNvPr id="23" name="Text 21"/>
          <p:cNvSpPr txBox="1"/>
          <p:nvPr/>
        </p:nvSpPr>
        <p:spPr>
          <a:xfrm>
            <a:off x="9006840" y="2468880"/>
            <a:ext cx="2423160" cy="685800"/>
          </a:xfrm>
          <a:prstGeom prst="rect">
            <a:avLst/>
          </a:prstGeom>
          <a:noFill/>
          <a:ln/>
        </p:spPr>
        <p:txBody>
          <a:bodyPr wrap="square" lIns="0" tIns="0" rIns="0" bIns="0" rtlCol="0" anchor="ctr"/>
          <a:lstStyle/>
          <a:p>
            <a:pPr indent="0" marL="0">
              <a:buNone/>
            </a:pPr>
            <a:r>
              <a:rPr lang="en-US" sz="1400" dirty="0">
                <a:solidFill>
                  <a:srgbClr val="CADCFC"/>
                </a:solidFill>
              </a:rPr>
              <a:t>funds, each a separate, self-balancing set of books</a:t>
            </a:r>
            <a:endParaRPr lang="en-US" sz="1400" dirty="0"/>
          </a:p>
        </p:txBody>
      </p:sp>
      <p:sp>
        <p:nvSpPr>
          <p:cNvPr id="24" name="Text 22"/>
          <p:cNvSpPr txBox="1"/>
          <p:nvPr/>
        </p:nvSpPr>
        <p:spPr>
          <a:xfrm>
            <a:off x="7223760" y="3383280"/>
            <a:ext cx="173736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5</a:t>
            </a:r>
            <a:endParaRPr lang="en-US" sz="3000" dirty="0"/>
          </a:p>
        </p:txBody>
      </p:sp>
      <p:sp>
        <p:nvSpPr>
          <p:cNvPr id="25" name="Text 23"/>
          <p:cNvSpPr txBox="1"/>
          <p:nvPr/>
        </p:nvSpPr>
        <p:spPr>
          <a:xfrm>
            <a:off x="9006840" y="3383280"/>
            <a:ext cx="2423160" cy="685800"/>
          </a:xfrm>
          <a:prstGeom prst="rect">
            <a:avLst/>
          </a:prstGeom>
          <a:noFill/>
          <a:ln/>
        </p:spPr>
        <p:txBody>
          <a:bodyPr wrap="square" lIns="0" tIns="0" rIns="0" bIns="0" rtlCol="0" anchor="ctr"/>
          <a:lstStyle/>
          <a:p>
            <a:pPr indent="0" marL="0">
              <a:buNone/>
            </a:pPr>
            <a:r>
              <a:rPr lang="en-US" sz="1400" dirty="0">
                <a:solidFill>
                  <a:srgbClr val="CADCFC"/>
                </a:solidFill>
              </a:rPr>
              <a:t>approvals: 3 department heads, Budget Officer, Finance Director</a:t>
            </a:r>
            <a:endParaRPr lang="en-US" sz="1400" dirty="0"/>
          </a:p>
        </p:txBody>
      </p:sp>
      <p:sp>
        <p:nvSpPr>
          <p:cNvPr id="26" name="Text 24"/>
          <p:cNvSpPr txBox="1"/>
          <p:nvPr/>
        </p:nvSpPr>
        <p:spPr>
          <a:xfrm>
            <a:off x="7223760" y="4297680"/>
            <a:ext cx="173736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1</a:t>
            </a:r>
            <a:endParaRPr lang="en-US" sz="3000" dirty="0"/>
          </a:p>
        </p:txBody>
      </p:sp>
      <p:sp>
        <p:nvSpPr>
          <p:cNvPr id="27" name="Text 25"/>
          <p:cNvSpPr txBox="1"/>
          <p:nvPr/>
        </p:nvSpPr>
        <p:spPr>
          <a:xfrm>
            <a:off x="9006840" y="4297680"/>
            <a:ext cx="2423160" cy="685800"/>
          </a:xfrm>
          <a:prstGeom prst="rect">
            <a:avLst/>
          </a:prstGeom>
          <a:noFill/>
          <a:ln/>
        </p:spPr>
        <p:txBody>
          <a:bodyPr wrap="square" lIns="0" tIns="0" rIns="0" bIns="0" rtlCol="0" anchor="ctr"/>
          <a:lstStyle/>
          <a:p>
            <a:pPr indent="0" marL="0">
              <a:buNone/>
            </a:pPr>
            <a:r>
              <a:rPr lang="en-US" sz="1400" dirty="0">
                <a:solidFill>
                  <a:srgbClr val="CADCFC"/>
                </a:solidFill>
              </a:rPr>
              <a:t>payment from pooled cash</a:t>
            </a:r>
            <a:endParaRPr lang="en-US" sz="1400" dirty="0"/>
          </a:p>
        </p:txBody>
      </p:sp>
      <p:sp>
        <p:nvSpPr>
          <p:cNvPr id="28" name="Text 26"/>
          <p:cNvSpPr txBox="1"/>
          <p:nvPr/>
        </p:nvSpPr>
        <p:spPr>
          <a:xfrm>
            <a:off x="548640" y="5532120"/>
            <a:ext cx="11064240" cy="777240"/>
          </a:xfrm>
          <a:prstGeom prst="rect">
            <a:avLst/>
          </a:prstGeom>
          <a:noFill/>
          <a:ln/>
        </p:spPr>
        <p:txBody>
          <a:bodyPr wrap="square" lIns="0" tIns="0" rIns="0" bIns="0" rtlCol="0" anchor="t"/>
          <a:lstStyle/>
          <a:p>
            <a:pPr indent="0" marL="0">
              <a:buNone/>
            </a:pPr>
            <a:r>
              <a:rPr lang="en-US" sz="1500" i="1" dirty="0">
                <a:solidFill>
                  <a:schemeClr val="accent2"/>
                </a:solidFill>
              </a:rPr>
              <a:t>Commercial AP sees one payable. The city sees three fund entries, each with its own legal limits. The job: let a clerk split, check and route one invoice so every approver and auditor can see why each dollar was allowed.</a:t>
            </a:r>
            <a:endParaRPr lang="en-US" sz="15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REQUIRED 1 · FUND ACCOUNTING EXPLANATION</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Fund accounting primer</a:t>
            </a:r>
            <a:endParaRPr lang="en-US" sz="3000" dirty="0"/>
          </a:p>
        </p:txBody>
      </p:sp>
      <p:sp>
        <p:nvSpPr>
          <p:cNvPr id="4" name="Shape 2"/>
          <p:cNvSpPr/>
          <p:nvPr/>
        </p:nvSpPr>
        <p:spPr>
          <a:xfrm>
            <a:off x="548640" y="1280160"/>
            <a:ext cx="3566160" cy="777240"/>
          </a:xfrm>
          <a:prstGeom prst="rect">
            <a:avLst/>
          </a:prstGeom>
          <a:solidFill>
            <a:srgbClr val="1F3A5F"/>
          </a:solidFill>
          <a:ln w="12700">
            <a:solidFill>
              <a:srgbClr val="1F3A5F"/>
            </a:solidFill>
            <a:prstDash val="solid"/>
          </a:ln>
        </p:spPr>
      </p:sp>
      <p:sp>
        <p:nvSpPr>
          <p:cNvPr id="5" name="Text 3"/>
          <p:cNvSpPr txBox="1"/>
          <p:nvPr/>
        </p:nvSpPr>
        <p:spPr>
          <a:xfrm>
            <a:off x="731520" y="1344168"/>
            <a:ext cx="3200400" cy="256032"/>
          </a:xfrm>
          <a:prstGeom prst="rect">
            <a:avLst/>
          </a:prstGeom>
          <a:noFill/>
          <a:ln/>
        </p:spPr>
        <p:txBody>
          <a:bodyPr wrap="square" lIns="0" tIns="0" rIns="0" bIns="0" rtlCol="0" anchor="t"/>
          <a:lstStyle/>
          <a:p>
            <a:pPr indent="0" marL="0">
              <a:buNone/>
            </a:pPr>
            <a:r>
              <a:rPr lang="en-US" sz="1000" b="1" dirty="0">
                <a:solidFill>
                  <a:srgbClr val="CADCFC"/>
                </a:solidFill>
              </a:rPr>
              <a:t>GENERAL · GOVERNMENTAL</a:t>
            </a:r>
            <a:endParaRPr lang="en-US" sz="1000" dirty="0"/>
          </a:p>
        </p:txBody>
      </p:sp>
      <p:sp>
        <p:nvSpPr>
          <p:cNvPr id="6" name="Text 4"/>
          <p:cNvSpPr txBox="1"/>
          <p:nvPr/>
        </p:nvSpPr>
        <p:spPr>
          <a:xfrm>
            <a:off x="731520" y="1600200"/>
            <a:ext cx="3291840" cy="384048"/>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101 General Fund</a:t>
            </a:r>
            <a:endParaRPr lang="en-US" sz="1800" dirty="0"/>
          </a:p>
        </p:txBody>
      </p:sp>
      <p:sp>
        <p:nvSpPr>
          <p:cNvPr id="7" name="Shape 5"/>
          <p:cNvSpPr/>
          <p:nvPr/>
        </p:nvSpPr>
        <p:spPr>
          <a:xfrm>
            <a:off x="548640" y="2057400"/>
            <a:ext cx="3566160" cy="1188720"/>
          </a:xfrm>
          <a:prstGeom prst="rect">
            <a:avLst/>
          </a:prstGeom>
          <a:solidFill>
            <a:srgbClr val="FFFFFF"/>
          </a:solidFill>
          <a:ln w="9525">
            <a:solidFill>
              <a:srgbClr val="D6D3D1"/>
            </a:solidFill>
            <a:prstDash val="solid"/>
          </a:ln>
        </p:spPr>
      </p:sp>
      <p:sp>
        <p:nvSpPr>
          <p:cNvPr id="8" name="Text 6"/>
          <p:cNvSpPr txBox="1"/>
          <p:nvPr/>
        </p:nvSpPr>
        <p:spPr>
          <a:xfrm>
            <a:off x="731520" y="2148840"/>
            <a:ext cx="3200400" cy="1051560"/>
          </a:xfrm>
          <a:prstGeom prst="rect">
            <a:avLst/>
          </a:prstGeom>
          <a:noFill/>
          <a:ln/>
        </p:spPr>
        <p:txBody>
          <a:bodyPr wrap="square" lIns="0" tIns="0" rIns="0" bIns="0" rtlCol="0" anchor="t"/>
          <a:lstStyle/>
          <a:p>
            <a:pPr indent="0" marL="0">
              <a:spcAft>
                <a:spcPts val="400"/>
              </a:spcAft>
              <a:buNone/>
            </a:pPr>
            <a:r>
              <a:rPr lang="en-US" sz="1300" b="1" dirty="0">
                <a:solidFill>
                  <a:schemeClr val="tx1"/>
                </a:solidFill>
              </a:rPr>
              <a:t>Money from: </a:t>
            </a:r>
            <a:pPr indent="0" marL="0">
              <a:spcAft>
                <a:spcPts val="400"/>
              </a:spcAft>
              <a:buNone/>
            </a:pPr>
            <a:r>
              <a:rPr lang="en-US" sz="1300" dirty="0">
                <a:solidFill>
                  <a:schemeClr val="tx1"/>
                </a:solidFill>
              </a:rPr>
              <a:t>Taxes and fees, unrestricted</a:t>
            </a:r>
            <a:endParaRPr lang="en-US" sz="1300" dirty="0"/>
          </a:p>
          <a:p>
            <a:pPr indent="0" marL="0">
              <a:spcAft>
                <a:spcPts val="400"/>
              </a:spcAft>
              <a:buNone/>
            </a:pPr>
            <a:r>
              <a:rPr lang="en-US" sz="1300" b="1" dirty="0">
                <a:solidFill>
                  <a:schemeClr val="tx1"/>
                </a:solidFill>
              </a:rPr>
              <a:t>Can pay for: </a:t>
            </a:r>
            <a:pPr indent="0" marL="0">
              <a:spcAft>
                <a:spcPts val="400"/>
              </a:spcAft>
              <a:buNone/>
            </a:pPr>
            <a:r>
              <a:rPr lang="en-US" sz="1300" dirty="0">
                <a:solidFill>
                  <a:schemeClr val="tx1"/>
                </a:solidFill>
              </a:rPr>
              <a:t>Facilities and street maintenance</a:t>
            </a:r>
            <a:endParaRPr lang="en-US" sz="1300" dirty="0"/>
          </a:p>
          <a:p>
            <a:pPr indent="0" marL="0">
              <a:spcAft>
                <a:spcPts val="400"/>
              </a:spcAft>
              <a:buNone/>
            </a:pPr>
            <a:r>
              <a:rPr lang="en-US" sz="1300" b="1" dirty="0">
                <a:solidFill>
                  <a:schemeClr val="tx1"/>
                </a:solidFill>
              </a:rPr>
              <a:t>Basis: </a:t>
            </a:r>
            <a:pPr indent="0" marL="0">
              <a:spcAft>
                <a:spcPts val="400"/>
              </a:spcAft>
              <a:buNone/>
            </a:pPr>
            <a:r>
              <a:rPr lang="en-US" sz="1300" dirty="0">
                <a:solidFill>
                  <a:schemeClr val="tx1"/>
                </a:solidFill>
              </a:rPr>
              <a:t>Modified accrual</a:t>
            </a:r>
            <a:endParaRPr lang="en-US" sz="1300" dirty="0"/>
          </a:p>
        </p:txBody>
      </p:sp>
      <p:sp>
        <p:nvSpPr>
          <p:cNvPr id="9" name="Shape 7"/>
          <p:cNvSpPr/>
          <p:nvPr/>
        </p:nvSpPr>
        <p:spPr>
          <a:xfrm>
            <a:off x="4297680" y="1280160"/>
            <a:ext cx="3566160" cy="777240"/>
          </a:xfrm>
          <a:prstGeom prst="rect">
            <a:avLst/>
          </a:prstGeom>
          <a:solidFill>
            <a:srgbClr val="1F3A5F"/>
          </a:solidFill>
          <a:ln w="12700">
            <a:solidFill>
              <a:srgbClr val="1F3A5F"/>
            </a:solidFill>
            <a:prstDash val="solid"/>
          </a:ln>
        </p:spPr>
      </p:sp>
      <p:sp>
        <p:nvSpPr>
          <p:cNvPr id="10" name="Text 8"/>
          <p:cNvSpPr txBox="1"/>
          <p:nvPr/>
        </p:nvSpPr>
        <p:spPr>
          <a:xfrm>
            <a:off x="4480560" y="1344168"/>
            <a:ext cx="3200400" cy="256032"/>
          </a:xfrm>
          <a:prstGeom prst="rect">
            <a:avLst/>
          </a:prstGeom>
          <a:noFill/>
          <a:ln/>
        </p:spPr>
        <p:txBody>
          <a:bodyPr wrap="square" lIns="0" tIns="0" rIns="0" bIns="0" rtlCol="0" anchor="t"/>
          <a:lstStyle/>
          <a:p>
            <a:pPr indent="0" marL="0">
              <a:buNone/>
            </a:pPr>
            <a:r>
              <a:rPr lang="en-US" sz="1000" b="1" dirty="0">
                <a:solidFill>
                  <a:srgbClr val="CADCFC"/>
                </a:solidFill>
              </a:rPr>
              <a:t>SPECIAL REVENUE · GOVERNMENTAL</a:t>
            </a:r>
            <a:endParaRPr lang="en-US" sz="1000" dirty="0"/>
          </a:p>
        </p:txBody>
      </p:sp>
      <p:sp>
        <p:nvSpPr>
          <p:cNvPr id="11" name="Text 9"/>
          <p:cNvSpPr txBox="1"/>
          <p:nvPr/>
        </p:nvSpPr>
        <p:spPr>
          <a:xfrm>
            <a:off x="4480560" y="1600200"/>
            <a:ext cx="3291840" cy="384048"/>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202 Street Fund</a:t>
            </a:r>
            <a:endParaRPr lang="en-US" sz="1800" dirty="0"/>
          </a:p>
        </p:txBody>
      </p:sp>
      <p:sp>
        <p:nvSpPr>
          <p:cNvPr id="12" name="Shape 10"/>
          <p:cNvSpPr/>
          <p:nvPr/>
        </p:nvSpPr>
        <p:spPr>
          <a:xfrm>
            <a:off x="4297680" y="2057400"/>
            <a:ext cx="3566160" cy="1188720"/>
          </a:xfrm>
          <a:prstGeom prst="rect">
            <a:avLst/>
          </a:prstGeom>
          <a:solidFill>
            <a:srgbClr val="FFFFFF"/>
          </a:solidFill>
          <a:ln w="9525">
            <a:solidFill>
              <a:srgbClr val="D6D3D1"/>
            </a:solidFill>
            <a:prstDash val="solid"/>
          </a:ln>
        </p:spPr>
      </p:sp>
      <p:sp>
        <p:nvSpPr>
          <p:cNvPr id="13" name="Text 11"/>
          <p:cNvSpPr txBox="1"/>
          <p:nvPr/>
        </p:nvSpPr>
        <p:spPr>
          <a:xfrm>
            <a:off x="4480560" y="2148840"/>
            <a:ext cx="3200400" cy="1051560"/>
          </a:xfrm>
          <a:prstGeom prst="rect">
            <a:avLst/>
          </a:prstGeom>
          <a:noFill/>
          <a:ln/>
        </p:spPr>
        <p:txBody>
          <a:bodyPr wrap="square" lIns="0" tIns="0" rIns="0" bIns="0" rtlCol="0" anchor="t"/>
          <a:lstStyle/>
          <a:p>
            <a:pPr indent="0" marL="0">
              <a:spcAft>
                <a:spcPts val="400"/>
              </a:spcAft>
              <a:buNone/>
            </a:pPr>
            <a:r>
              <a:rPr lang="en-US" sz="1300" b="1" dirty="0">
                <a:solidFill>
                  <a:schemeClr val="tx1"/>
                </a:solidFill>
              </a:rPr>
              <a:t>Money from: </a:t>
            </a:r>
            <a:pPr indent="0" marL="0">
              <a:spcAft>
                <a:spcPts val="400"/>
              </a:spcAft>
              <a:buNone/>
            </a:pPr>
            <a:r>
              <a:rPr lang="en-US" sz="1300" dirty="0">
                <a:solidFill>
                  <a:schemeClr val="tx1"/>
                </a:solidFill>
              </a:rPr>
              <a:t>State motor fuel tax</a:t>
            </a:r>
            <a:endParaRPr lang="en-US" sz="1300" dirty="0"/>
          </a:p>
          <a:p>
            <a:pPr indent="0" marL="0">
              <a:spcAft>
                <a:spcPts val="400"/>
              </a:spcAft>
              <a:buNone/>
            </a:pPr>
            <a:r>
              <a:rPr lang="en-US" sz="1300" b="1" dirty="0">
                <a:solidFill>
                  <a:schemeClr val="tx1"/>
                </a:solidFill>
              </a:rPr>
              <a:t>Can pay for: </a:t>
            </a:r>
            <a:pPr indent="0" marL="0">
              <a:spcAft>
                <a:spcPts val="400"/>
              </a:spcAft>
              <a:buNone/>
            </a:pPr>
            <a:r>
              <a:rPr lang="en-US" sz="1300" dirty="0">
                <a:solidFill>
                  <a:schemeClr val="tx1"/>
                </a:solidFill>
              </a:rPr>
              <a:t>Streets only</a:t>
            </a:r>
            <a:endParaRPr lang="en-US" sz="1300" dirty="0"/>
          </a:p>
          <a:p>
            <a:pPr indent="0" marL="0">
              <a:spcAft>
                <a:spcPts val="400"/>
              </a:spcAft>
              <a:buNone/>
            </a:pPr>
            <a:r>
              <a:rPr lang="en-US" sz="1300" b="1" dirty="0">
                <a:solidFill>
                  <a:schemeClr val="tx1"/>
                </a:solidFill>
              </a:rPr>
              <a:t>Basis: </a:t>
            </a:r>
            <a:pPr indent="0" marL="0">
              <a:spcAft>
                <a:spcPts val="400"/>
              </a:spcAft>
              <a:buNone/>
            </a:pPr>
            <a:r>
              <a:rPr lang="en-US" sz="1300" dirty="0">
                <a:solidFill>
                  <a:schemeClr val="tx1"/>
                </a:solidFill>
              </a:rPr>
              <a:t>Modified accrual</a:t>
            </a:r>
            <a:endParaRPr lang="en-US" sz="1300" dirty="0"/>
          </a:p>
        </p:txBody>
      </p:sp>
      <p:sp>
        <p:nvSpPr>
          <p:cNvPr id="14" name="Shape 12"/>
          <p:cNvSpPr/>
          <p:nvPr/>
        </p:nvSpPr>
        <p:spPr>
          <a:xfrm>
            <a:off x="8046720" y="1280160"/>
            <a:ext cx="3566160" cy="777240"/>
          </a:xfrm>
          <a:prstGeom prst="rect">
            <a:avLst/>
          </a:prstGeom>
          <a:solidFill>
            <a:srgbClr val="0F766E"/>
          </a:solidFill>
          <a:ln w="12700">
            <a:solidFill>
              <a:srgbClr val="0F766E"/>
            </a:solidFill>
            <a:prstDash val="solid"/>
          </a:ln>
        </p:spPr>
      </p:sp>
      <p:sp>
        <p:nvSpPr>
          <p:cNvPr id="15" name="Text 13"/>
          <p:cNvSpPr txBox="1"/>
          <p:nvPr/>
        </p:nvSpPr>
        <p:spPr>
          <a:xfrm>
            <a:off x="8229600" y="1344168"/>
            <a:ext cx="3200400" cy="256032"/>
          </a:xfrm>
          <a:prstGeom prst="rect">
            <a:avLst/>
          </a:prstGeom>
          <a:noFill/>
          <a:ln/>
        </p:spPr>
        <p:txBody>
          <a:bodyPr wrap="square" lIns="0" tIns="0" rIns="0" bIns="0" rtlCol="0" anchor="t"/>
          <a:lstStyle/>
          <a:p>
            <a:pPr indent="0" marL="0">
              <a:buNone/>
            </a:pPr>
            <a:r>
              <a:rPr lang="en-US" sz="1000" b="1" dirty="0">
                <a:solidFill>
                  <a:srgbClr val="CADCFC"/>
                </a:solidFill>
              </a:rPr>
              <a:t>ENTERPRISE · PROPRIETARY</a:t>
            </a:r>
            <a:endParaRPr lang="en-US" sz="1000" dirty="0"/>
          </a:p>
        </p:txBody>
      </p:sp>
      <p:sp>
        <p:nvSpPr>
          <p:cNvPr id="16" name="Text 14"/>
          <p:cNvSpPr txBox="1"/>
          <p:nvPr/>
        </p:nvSpPr>
        <p:spPr>
          <a:xfrm>
            <a:off x="8229600" y="1600200"/>
            <a:ext cx="3291840" cy="384048"/>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501 Water Enterprise Fund</a:t>
            </a:r>
            <a:endParaRPr lang="en-US" sz="1800" dirty="0"/>
          </a:p>
        </p:txBody>
      </p:sp>
      <p:sp>
        <p:nvSpPr>
          <p:cNvPr id="17" name="Shape 15"/>
          <p:cNvSpPr/>
          <p:nvPr/>
        </p:nvSpPr>
        <p:spPr>
          <a:xfrm>
            <a:off x="8046720" y="2057400"/>
            <a:ext cx="3566160" cy="1188720"/>
          </a:xfrm>
          <a:prstGeom prst="rect">
            <a:avLst/>
          </a:prstGeom>
          <a:solidFill>
            <a:srgbClr val="FFFFFF"/>
          </a:solidFill>
          <a:ln w="9525">
            <a:solidFill>
              <a:srgbClr val="D6D3D1"/>
            </a:solidFill>
            <a:prstDash val="solid"/>
          </a:ln>
        </p:spPr>
      </p:sp>
      <p:sp>
        <p:nvSpPr>
          <p:cNvPr id="18" name="Text 16"/>
          <p:cNvSpPr txBox="1"/>
          <p:nvPr/>
        </p:nvSpPr>
        <p:spPr>
          <a:xfrm>
            <a:off x="8229600" y="2148840"/>
            <a:ext cx="3200400" cy="1051560"/>
          </a:xfrm>
          <a:prstGeom prst="rect">
            <a:avLst/>
          </a:prstGeom>
          <a:noFill/>
          <a:ln/>
        </p:spPr>
        <p:txBody>
          <a:bodyPr wrap="square" lIns="0" tIns="0" rIns="0" bIns="0" rtlCol="0" anchor="t"/>
          <a:lstStyle/>
          <a:p>
            <a:pPr indent="0" marL="0">
              <a:spcAft>
                <a:spcPts val="400"/>
              </a:spcAft>
              <a:buNone/>
            </a:pPr>
            <a:r>
              <a:rPr lang="en-US" sz="1300" b="1" dirty="0">
                <a:solidFill>
                  <a:schemeClr val="tx1"/>
                </a:solidFill>
              </a:rPr>
              <a:t>Money from: </a:t>
            </a:r>
            <a:pPr indent="0" marL="0">
              <a:spcAft>
                <a:spcPts val="400"/>
              </a:spcAft>
              <a:buNone/>
            </a:pPr>
            <a:r>
              <a:rPr lang="en-US" sz="1300" dirty="0">
                <a:solidFill>
                  <a:schemeClr val="tx1"/>
                </a:solidFill>
              </a:rPr>
              <a:t>Water rates</a:t>
            </a:r>
            <a:endParaRPr lang="en-US" sz="1300" dirty="0"/>
          </a:p>
          <a:p>
            <a:pPr indent="0" marL="0">
              <a:spcAft>
                <a:spcPts val="400"/>
              </a:spcAft>
              <a:buNone/>
            </a:pPr>
            <a:r>
              <a:rPr lang="en-US" sz="1300" b="1" dirty="0">
                <a:solidFill>
                  <a:schemeClr val="tx1"/>
                </a:solidFill>
              </a:rPr>
              <a:t>Can pay for: </a:t>
            </a:r>
            <a:pPr indent="0" marL="0">
              <a:spcAft>
                <a:spcPts val="400"/>
              </a:spcAft>
              <a:buNone/>
            </a:pPr>
            <a:r>
              <a:rPr lang="en-US" sz="1300" dirty="0">
                <a:solidFill>
                  <a:schemeClr val="tx1"/>
                </a:solidFill>
              </a:rPr>
              <a:t>The water system only</a:t>
            </a:r>
            <a:endParaRPr lang="en-US" sz="1300" dirty="0"/>
          </a:p>
          <a:p>
            <a:pPr indent="0" marL="0">
              <a:spcAft>
                <a:spcPts val="400"/>
              </a:spcAft>
              <a:buNone/>
            </a:pPr>
            <a:r>
              <a:rPr lang="en-US" sz="1300" b="1" dirty="0">
                <a:solidFill>
                  <a:schemeClr val="tx1"/>
                </a:solidFill>
              </a:rPr>
              <a:t>Basis: </a:t>
            </a:r>
            <a:pPr indent="0" marL="0">
              <a:spcAft>
                <a:spcPts val="400"/>
              </a:spcAft>
              <a:buNone/>
            </a:pPr>
            <a:r>
              <a:rPr lang="en-US" sz="1300" dirty="0">
                <a:solidFill>
                  <a:schemeClr val="tx1"/>
                </a:solidFill>
              </a:rPr>
              <a:t>Full accrual</a:t>
            </a:r>
            <a:endParaRPr lang="en-US" sz="1300" dirty="0"/>
          </a:p>
        </p:txBody>
      </p:sp>
      <p:sp>
        <p:nvSpPr>
          <p:cNvPr id="19" name="explain-0"/>
          <p:cNvSpPr/>
          <p:nvPr/>
        </p:nvSpPr>
        <p:spPr>
          <a:xfrm>
            <a:off x="548640" y="3429000"/>
            <a:ext cx="2651760" cy="2468880"/>
          </a:xfrm>
          <a:prstGeom prst="roundRect">
            <a:avLst>
              <a:gd name="adj" fmla="val 2963"/>
            </a:avLst>
          </a:prstGeom>
          <a:solidFill>
            <a:srgbClr val="EEF2F7"/>
          </a:solidFill>
          <a:ln w="9525">
            <a:solidFill>
              <a:srgbClr val="D6D3D1"/>
            </a:solidFill>
            <a:prstDash val="solid"/>
          </a:ln>
        </p:spPr>
      </p:sp>
      <p:sp>
        <p:nvSpPr>
          <p:cNvPr id="20" name="Text 18"/>
          <p:cNvSpPr txBox="1"/>
          <p:nvPr/>
        </p:nvSpPr>
        <p:spPr>
          <a:xfrm>
            <a:off x="713232" y="3547872"/>
            <a:ext cx="2331720" cy="329184"/>
          </a:xfrm>
          <a:prstGeom prst="rect">
            <a:avLst/>
          </a:prstGeom>
          <a:noFill/>
          <a:ln/>
        </p:spPr>
        <p:txBody>
          <a:bodyPr wrap="square" lIns="0" tIns="0" rIns="0" bIns="0" rtlCol="0" anchor="t"/>
          <a:lstStyle/>
          <a:p>
            <a:pPr indent="0" marL="0">
              <a:buNone/>
            </a:pPr>
            <a:r>
              <a:rPr lang="en-US" sz="1500" b="1" dirty="0">
                <a:solidFill>
                  <a:schemeClr val="tx2"/>
                </a:solidFill>
              </a:rPr>
              <a:t>Why separate funds</a:t>
            </a:r>
            <a:endParaRPr lang="en-US" sz="1500" dirty="0"/>
          </a:p>
        </p:txBody>
      </p:sp>
      <p:sp>
        <p:nvSpPr>
          <p:cNvPr id="21" name="Text 19"/>
          <p:cNvSpPr txBox="1"/>
          <p:nvPr/>
        </p:nvSpPr>
        <p:spPr>
          <a:xfrm>
            <a:off x="713232" y="3931920"/>
            <a:ext cx="2331720" cy="1920240"/>
          </a:xfrm>
          <a:prstGeom prst="rect">
            <a:avLst/>
          </a:prstGeom>
          <a:noFill/>
          <a:ln/>
        </p:spPr>
        <p:txBody>
          <a:bodyPr wrap="square" lIns="0" tIns="0" rIns="0" bIns="0" rtlCol="0" anchor="t"/>
          <a:lstStyle/>
          <a:p>
            <a:pPr indent="0" marL="0">
              <a:buNone/>
            </a:pPr>
            <a:r>
              <a:rPr lang="en-US" sz="1400" dirty="0">
                <a:solidFill>
                  <a:schemeClr val="tx1"/>
                </a:solidFill>
              </a:rPr>
              <a:t>Much city money arrives with legal limits. Each fund is a self-balancing set of books that proves its money paid only for its purpose.</a:t>
            </a:r>
            <a:endParaRPr lang="en-US" sz="1400" dirty="0"/>
          </a:p>
        </p:txBody>
      </p:sp>
      <p:sp>
        <p:nvSpPr>
          <p:cNvPr id="22" name="explain-1"/>
          <p:cNvSpPr/>
          <p:nvPr/>
        </p:nvSpPr>
        <p:spPr>
          <a:xfrm>
            <a:off x="3346704" y="3429000"/>
            <a:ext cx="2651760" cy="2468880"/>
          </a:xfrm>
          <a:prstGeom prst="roundRect">
            <a:avLst>
              <a:gd name="adj" fmla="val 2963"/>
            </a:avLst>
          </a:prstGeom>
          <a:solidFill>
            <a:srgbClr val="EEF2F7"/>
          </a:solidFill>
          <a:ln w="9525">
            <a:solidFill>
              <a:srgbClr val="D6D3D1"/>
            </a:solidFill>
            <a:prstDash val="solid"/>
          </a:ln>
        </p:spPr>
      </p:sp>
      <p:sp>
        <p:nvSpPr>
          <p:cNvPr id="23" name="Text 21"/>
          <p:cNvSpPr txBox="1"/>
          <p:nvPr/>
        </p:nvSpPr>
        <p:spPr>
          <a:xfrm>
            <a:off x="3511296" y="3547872"/>
            <a:ext cx="2331720" cy="329184"/>
          </a:xfrm>
          <a:prstGeom prst="rect">
            <a:avLst/>
          </a:prstGeom>
          <a:noFill/>
          <a:ln/>
        </p:spPr>
        <p:txBody>
          <a:bodyPr wrap="square" lIns="0" tIns="0" rIns="0" bIns="0" rtlCol="0" anchor="t"/>
          <a:lstStyle/>
          <a:p>
            <a:pPr indent="0" marL="0">
              <a:buNone/>
            </a:pPr>
            <a:r>
              <a:rPr lang="en-US" sz="1500" b="1" dirty="0">
                <a:solidFill>
                  <a:schemeClr val="tx2"/>
                </a:solidFill>
              </a:rPr>
              <a:t>Fund vs department</a:t>
            </a:r>
            <a:endParaRPr lang="en-US" sz="1500" dirty="0"/>
          </a:p>
        </p:txBody>
      </p:sp>
      <p:sp>
        <p:nvSpPr>
          <p:cNvPr id="24" name="Text 22"/>
          <p:cNvSpPr txBox="1"/>
          <p:nvPr/>
        </p:nvSpPr>
        <p:spPr>
          <a:xfrm>
            <a:off x="3511296" y="3931920"/>
            <a:ext cx="2331720" cy="1920240"/>
          </a:xfrm>
          <a:prstGeom prst="rect">
            <a:avLst/>
          </a:prstGeom>
          <a:noFill/>
          <a:ln/>
        </p:spPr>
        <p:txBody>
          <a:bodyPr wrap="square" lIns="0" tIns="0" rIns="0" bIns="0" rtlCol="0" anchor="t"/>
          <a:lstStyle/>
          <a:p>
            <a:pPr indent="0" marL="0">
              <a:buNone/>
            </a:pPr>
            <a:r>
              <a:rPr lang="en-US" sz="1400" dirty="0">
                <a:solidFill>
                  <a:schemeClr val="tx1"/>
                </a:solidFill>
              </a:rPr>
              <a:t>A fund is whose money and for what. A department is who spent it. They cross: Street Maintenance spends from 101 and 202.</a:t>
            </a:r>
            <a:endParaRPr lang="en-US" sz="1400" dirty="0"/>
          </a:p>
        </p:txBody>
      </p:sp>
      <p:sp>
        <p:nvSpPr>
          <p:cNvPr id="25" name="explain-2"/>
          <p:cNvSpPr/>
          <p:nvPr/>
        </p:nvSpPr>
        <p:spPr>
          <a:xfrm>
            <a:off x="6144768" y="3429000"/>
            <a:ext cx="2651760" cy="2468880"/>
          </a:xfrm>
          <a:prstGeom prst="roundRect">
            <a:avLst>
              <a:gd name="adj" fmla="val 2963"/>
            </a:avLst>
          </a:prstGeom>
          <a:solidFill>
            <a:srgbClr val="EEF2F7"/>
          </a:solidFill>
          <a:ln w="9525">
            <a:solidFill>
              <a:srgbClr val="D6D3D1"/>
            </a:solidFill>
            <a:prstDash val="solid"/>
          </a:ln>
        </p:spPr>
      </p:sp>
      <p:sp>
        <p:nvSpPr>
          <p:cNvPr id="26" name="Text 24"/>
          <p:cNvSpPr txBox="1"/>
          <p:nvPr/>
        </p:nvSpPr>
        <p:spPr>
          <a:xfrm>
            <a:off x="6309360" y="3547872"/>
            <a:ext cx="2331720" cy="329184"/>
          </a:xfrm>
          <a:prstGeom prst="rect">
            <a:avLst/>
          </a:prstGeom>
          <a:noFill/>
          <a:ln/>
        </p:spPr>
        <p:txBody>
          <a:bodyPr wrap="square" lIns="0" tIns="0" rIns="0" bIns="0" rtlCol="0" anchor="t"/>
          <a:lstStyle/>
          <a:p>
            <a:pPr indent="0" marL="0">
              <a:buNone/>
            </a:pPr>
            <a:r>
              <a:rPr lang="en-US" sz="1500" b="1" dirty="0">
                <a:solidFill>
                  <a:schemeClr val="tx2"/>
                </a:solidFill>
              </a:rPr>
              <a:t>No borrowing by recoding</a:t>
            </a:r>
            <a:endParaRPr lang="en-US" sz="1500" dirty="0"/>
          </a:p>
        </p:txBody>
      </p:sp>
      <p:sp>
        <p:nvSpPr>
          <p:cNvPr id="27" name="Text 25"/>
          <p:cNvSpPr txBox="1"/>
          <p:nvPr/>
        </p:nvSpPr>
        <p:spPr>
          <a:xfrm>
            <a:off x="6309360" y="3931920"/>
            <a:ext cx="2331720" cy="1920240"/>
          </a:xfrm>
          <a:prstGeom prst="rect">
            <a:avLst/>
          </a:prstGeom>
          <a:noFill/>
          <a:ln/>
        </p:spPr>
        <p:txBody>
          <a:bodyPr wrap="square" lIns="0" tIns="0" rIns="0" bIns="0" rtlCol="0" anchor="t"/>
          <a:lstStyle/>
          <a:p>
            <a:pPr indent="0" marL="0">
              <a:buNone/>
            </a:pPr>
            <a:r>
              <a:rPr lang="en-US" sz="1400" dirty="0">
                <a:solidFill>
                  <a:schemeClr val="tx1"/>
                </a:solidFill>
              </a:rPr>
              <a:t>One fund cannot pay for another fund's purpose. Money moves between funds only by a formal transfer (assumed here to need council approval).</a:t>
            </a:r>
            <a:endParaRPr lang="en-US" sz="1400" dirty="0"/>
          </a:p>
        </p:txBody>
      </p:sp>
      <p:sp>
        <p:nvSpPr>
          <p:cNvPr id="28" name="explain-3"/>
          <p:cNvSpPr/>
          <p:nvPr/>
        </p:nvSpPr>
        <p:spPr>
          <a:xfrm>
            <a:off x="8942832" y="3429000"/>
            <a:ext cx="2651760" cy="2468880"/>
          </a:xfrm>
          <a:prstGeom prst="roundRect">
            <a:avLst>
              <a:gd name="adj" fmla="val 2963"/>
            </a:avLst>
          </a:prstGeom>
          <a:solidFill>
            <a:srgbClr val="EEF2F7"/>
          </a:solidFill>
          <a:ln w="9525">
            <a:solidFill>
              <a:srgbClr val="D6D3D1"/>
            </a:solidFill>
            <a:prstDash val="solid"/>
          </a:ln>
        </p:spPr>
      </p:sp>
      <p:sp>
        <p:nvSpPr>
          <p:cNvPr id="29" name="Text 27"/>
          <p:cNvSpPr txBox="1"/>
          <p:nvPr/>
        </p:nvSpPr>
        <p:spPr>
          <a:xfrm>
            <a:off x="9107424" y="3547872"/>
            <a:ext cx="2331720" cy="329184"/>
          </a:xfrm>
          <a:prstGeom prst="rect">
            <a:avLst/>
          </a:prstGeom>
          <a:noFill/>
          <a:ln/>
        </p:spPr>
        <p:txBody>
          <a:bodyPr wrap="square" lIns="0" tIns="0" rIns="0" bIns="0" rtlCol="0" anchor="t"/>
          <a:lstStyle/>
          <a:p>
            <a:pPr indent="0" marL="0">
              <a:buNone/>
            </a:pPr>
            <a:r>
              <a:rPr lang="en-US" sz="1500" b="1" dirty="0">
                <a:solidFill>
                  <a:schemeClr val="tx2"/>
                </a:solidFill>
              </a:rPr>
              <a:t>Modified vs full accrual</a:t>
            </a:r>
            <a:endParaRPr lang="en-US" sz="1500" dirty="0"/>
          </a:p>
        </p:txBody>
      </p:sp>
      <p:sp>
        <p:nvSpPr>
          <p:cNvPr id="30" name="Text 28"/>
          <p:cNvSpPr txBox="1"/>
          <p:nvPr/>
        </p:nvSpPr>
        <p:spPr>
          <a:xfrm>
            <a:off x="9107424" y="3931920"/>
            <a:ext cx="2331720" cy="1920240"/>
          </a:xfrm>
          <a:prstGeom prst="rect">
            <a:avLst/>
          </a:prstGeom>
          <a:noFill/>
          <a:ln/>
        </p:spPr>
        <p:txBody>
          <a:bodyPr wrap="square" lIns="0" tIns="0" rIns="0" bIns="0" rtlCol="0" anchor="t"/>
          <a:lstStyle/>
          <a:p>
            <a:pPr indent="0" marL="0">
              <a:buNone/>
            </a:pPr>
            <a:r>
              <a:rPr lang="en-US" sz="1400" dirty="0">
                <a:solidFill>
                  <a:schemeClr val="tx1"/>
                </a:solidFill>
              </a:rPr>
              <a:t>Governmental: revenue when measurable and available, expenditures when the liability is incurred. Enterprise: full accrual, expenses, capitalize and depreciate.</a:t>
            </a:r>
            <a:endParaRPr lang="en-US" sz="1400" dirty="0"/>
          </a:p>
        </p:txBody>
      </p:sp>
      <p:sp>
        <p:nvSpPr>
          <p:cNvPr id="31" name="Text 29"/>
          <p:cNvSpPr txBox="1"/>
          <p:nvPr/>
        </p:nvSpPr>
        <p:spPr>
          <a:xfrm>
            <a:off x="548640" y="6053328"/>
            <a:ext cx="11064240" cy="292608"/>
          </a:xfrm>
          <a:prstGeom prst="rect">
            <a:avLst/>
          </a:prstGeom>
          <a:noFill/>
          <a:ln/>
        </p:spPr>
        <p:txBody>
          <a:bodyPr wrap="square" lIns="0" tIns="0" rIns="0" bIns="0" rtlCol="0" anchor="t"/>
          <a:lstStyle/>
          <a:p>
            <a:pPr indent="0" marL="0">
              <a:buNone/>
            </a:pPr>
            <a:r>
              <a:rPr lang="en-US" sz="1000" dirty="0">
                <a:solidFill>
                  <a:srgbClr val="78716C"/>
                </a:solidFill>
              </a:rPr>
              <a:t>Sources: GASB Codification Sec. 1300 via NY OSC guide ch. XVI.3.B and XVI.3.D; GASB 54 fund definitions via NC Treasurer memo. Fund revenue sources are scenario assumptions.</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KEY ASSUMPTIONS</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Key assumptions</a:t>
            </a:r>
            <a:endParaRPr lang="en-US" sz="3000" dirty="0"/>
          </a:p>
        </p:txBody>
      </p:sp>
      <p:sp>
        <p:nvSpPr>
          <p:cNvPr id="4" name="assume-0"/>
          <p:cNvSpPr/>
          <p:nvPr/>
        </p:nvSpPr>
        <p:spPr>
          <a:xfrm>
            <a:off x="548640" y="1325880"/>
            <a:ext cx="5440680" cy="932688"/>
          </a:xfrm>
          <a:prstGeom prst="roundRect">
            <a:avLst>
              <a:gd name="adj" fmla="val 7843"/>
            </a:avLst>
          </a:prstGeom>
          <a:solidFill>
            <a:srgbClr val="EEF2F7"/>
          </a:solidFill>
          <a:ln w="9525">
            <a:solidFill>
              <a:srgbClr val="D6D3D1"/>
            </a:solidFill>
            <a:prstDash val="solid"/>
          </a:ln>
        </p:spPr>
      </p:sp>
      <p:sp>
        <p:nvSpPr>
          <p:cNvPr id="5" name="Text 3"/>
          <p:cNvSpPr txBox="1"/>
          <p:nvPr/>
        </p:nvSpPr>
        <p:spPr>
          <a:xfrm>
            <a:off x="749808" y="1417320"/>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Data</a:t>
            </a:r>
            <a:endParaRPr lang="en-US" sz="1500" dirty="0"/>
          </a:p>
        </p:txBody>
      </p:sp>
      <p:sp>
        <p:nvSpPr>
          <p:cNvPr id="6" name="Text 4"/>
          <p:cNvSpPr txBox="1"/>
          <p:nvPr/>
        </p:nvSpPr>
        <p:spPr>
          <a:xfrm>
            <a:off x="2286000" y="1417320"/>
            <a:ext cx="3520440" cy="749808"/>
          </a:xfrm>
          <a:prstGeom prst="rect">
            <a:avLst/>
          </a:prstGeom>
          <a:noFill/>
          <a:ln/>
        </p:spPr>
        <p:txBody>
          <a:bodyPr wrap="square" lIns="0" tIns="0" rIns="0" bIns="0" rtlCol="0" anchor="ctr"/>
          <a:lstStyle/>
          <a:p>
            <a:pPr indent="0" marL="0">
              <a:buNone/>
            </a:pPr>
            <a:r>
              <a:rPr lang="en-US" sz="1400" dirty="0">
                <a:solidFill>
                  <a:schemeClr val="tx1"/>
                </a:solidFill>
              </a:rPr>
              <a:t>All names, codes, budgets and people are fictional.</a:t>
            </a:r>
            <a:endParaRPr lang="en-US" sz="1400" dirty="0"/>
          </a:p>
        </p:txBody>
      </p:sp>
      <p:sp>
        <p:nvSpPr>
          <p:cNvPr id="7" name="assume-1"/>
          <p:cNvSpPr/>
          <p:nvPr/>
        </p:nvSpPr>
        <p:spPr>
          <a:xfrm>
            <a:off x="6172200" y="1325880"/>
            <a:ext cx="5440680" cy="932688"/>
          </a:xfrm>
          <a:prstGeom prst="roundRect">
            <a:avLst>
              <a:gd name="adj" fmla="val 7843"/>
            </a:avLst>
          </a:prstGeom>
          <a:solidFill>
            <a:srgbClr val="FFFFFF"/>
          </a:solidFill>
          <a:ln w="9525">
            <a:solidFill>
              <a:srgbClr val="D6D3D1"/>
            </a:solidFill>
            <a:prstDash val="solid"/>
          </a:ln>
        </p:spPr>
      </p:sp>
      <p:sp>
        <p:nvSpPr>
          <p:cNvPr id="8" name="Text 6"/>
          <p:cNvSpPr txBox="1"/>
          <p:nvPr/>
        </p:nvSpPr>
        <p:spPr>
          <a:xfrm>
            <a:off x="6373368" y="1417320"/>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Invoice type</a:t>
            </a:r>
            <a:endParaRPr lang="en-US" sz="1500" dirty="0"/>
          </a:p>
        </p:txBody>
      </p:sp>
      <p:sp>
        <p:nvSpPr>
          <p:cNvPr id="9" name="Text 7"/>
          <p:cNvSpPr txBox="1"/>
          <p:nvPr/>
        </p:nvSpPr>
        <p:spPr>
          <a:xfrm>
            <a:off x="7909560" y="1417320"/>
            <a:ext cx="3520440" cy="749808"/>
          </a:xfrm>
          <a:prstGeom prst="rect">
            <a:avLst/>
          </a:prstGeom>
          <a:noFill/>
          <a:ln/>
        </p:spPr>
        <p:txBody>
          <a:bodyPr wrap="square" lIns="0" tIns="0" rIns="0" bIns="0" rtlCol="0" anchor="ctr"/>
          <a:lstStyle/>
          <a:p>
            <a:pPr indent="0" marL="0">
              <a:buNone/>
            </a:pPr>
            <a:r>
              <a:rPr lang="en-US" sz="1400" dirty="0">
                <a:solidFill>
                  <a:schemeClr val="tx1"/>
                </a:solidFill>
              </a:rPr>
              <a:t>Non-PO invoice under a master services contract, so there is no encumbrance to liquidate.</a:t>
            </a:r>
            <a:endParaRPr lang="en-US" sz="1400" dirty="0"/>
          </a:p>
        </p:txBody>
      </p:sp>
      <p:sp>
        <p:nvSpPr>
          <p:cNvPr id="10" name="assume-2"/>
          <p:cNvSpPr/>
          <p:nvPr/>
        </p:nvSpPr>
        <p:spPr>
          <a:xfrm>
            <a:off x="548640" y="2386584"/>
            <a:ext cx="5440680" cy="932688"/>
          </a:xfrm>
          <a:prstGeom prst="roundRect">
            <a:avLst>
              <a:gd name="adj" fmla="val 7843"/>
            </a:avLst>
          </a:prstGeom>
          <a:solidFill>
            <a:srgbClr val="FFFFFF"/>
          </a:solidFill>
          <a:ln w="9525">
            <a:solidFill>
              <a:srgbClr val="D6D3D1"/>
            </a:solidFill>
            <a:prstDash val="solid"/>
          </a:ln>
        </p:spPr>
      </p:sp>
      <p:sp>
        <p:nvSpPr>
          <p:cNvPr id="11" name="Text 9"/>
          <p:cNvSpPr txBox="1"/>
          <p:nvPr/>
        </p:nvSpPr>
        <p:spPr>
          <a:xfrm>
            <a:off x="749808" y="2478024"/>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Budget control</a:t>
            </a:r>
            <a:endParaRPr lang="en-US" sz="1500" dirty="0"/>
          </a:p>
        </p:txBody>
      </p:sp>
      <p:sp>
        <p:nvSpPr>
          <p:cNvPr id="12" name="Text 10"/>
          <p:cNvSpPr txBox="1"/>
          <p:nvPr/>
        </p:nvSpPr>
        <p:spPr>
          <a:xfrm>
            <a:off x="2286000" y="2478024"/>
            <a:ext cx="3520440" cy="749808"/>
          </a:xfrm>
          <a:prstGeom prst="rect">
            <a:avLst/>
          </a:prstGeom>
          <a:noFill/>
          <a:ln/>
        </p:spPr>
        <p:txBody>
          <a:bodyPr wrap="square" lIns="0" tIns="0" rIns="0" bIns="0" rtlCol="0" anchor="ctr"/>
          <a:lstStyle/>
          <a:p>
            <a:pPr indent="0" marL="0">
              <a:buNone/>
            </a:pPr>
            <a:r>
              <a:rPr lang="en-US" sz="1400" dirty="0">
                <a:solidFill>
                  <a:schemeClr val="tx1"/>
                </a:solidFill>
              </a:rPr>
              <a:t>The legal level of budgetary control is fund plus department. Object is administrative.</a:t>
            </a:r>
            <a:endParaRPr lang="en-US" sz="1400" dirty="0"/>
          </a:p>
        </p:txBody>
      </p:sp>
      <p:sp>
        <p:nvSpPr>
          <p:cNvPr id="13" name="assume-3"/>
          <p:cNvSpPr/>
          <p:nvPr/>
        </p:nvSpPr>
        <p:spPr>
          <a:xfrm>
            <a:off x="6172200" y="2386584"/>
            <a:ext cx="5440680" cy="932688"/>
          </a:xfrm>
          <a:prstGeom prst="roundRect">
            <a:avLst>
              <a:gd name="adj" fmla="val 7843"/>
            </a:avLst>
          </a:prstGeom>
          <a:solidFill>
            <a:srgbClr val="EEF2F7"/>
          </a:solidFill>
          <a:ln w="9525">
            <a:solidFill>
              <a:srgbClr val="D6D3D1"/>
            </a:solidFill>
            <a:prstDash val="solid"/>
          </a:ln>
        </p:spPr>
      </p:sp>
      <p:sp>
        <p:nvSpPr>
          <p:cNvPr id="14" name="Text 12"/>
          <p:cNvSpPr txBox="1"/>
          <p:nvPr/>
        </p:nvSpPr>
        <p:spPr>
          <a:xfrm>
            <a:off x="6373368" y="2478024"/>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Fiscal year</a:t>
            </a:r>
            <a:endParaRPr lang="en-US" sz="1500" dirty="0"/>
          </a:p>
        </p:txBody>
      </p:sp>
      <p:sp>
        <p:nvSpPr>
          <p:cNvPr id="15" name="Text 13"/>
          <p:cNvSpPr txBox="1"/>
          <p:nvPr/>
        </p:nvSpPr>
        <p:spPr>
          <a:xfrm>
            <a:off x="7909560" y="2478024"/>
            <a:ext cx="3520440" cy="749808"/>
          </a:xfrm>
          <a:prstGeom prst="rect">
            <a:avLst/>
          </a:prstGeom>
          <a:noFill/>
          <a:ln/>
        </p:spPr>
        <p:txBody>
          <a:bodyPr wrap="square" lIns="0" tIns="0" rIns="0" bIns="0" rtlCol="0" anchor="ctr"/>
          <a:lstStyle/>
          <a:p>
            <a:pPr indent="0" marL="0">
              <a:buNone/>
            </a:pPr>
            <a:r>
              <a:rPr lang="en-US" sz="1400" dirty="0">
                <a:solidFill>
                  <a:schemeClr val="tx1"/>
                </a:solidFill>
              </a:rPr>
              <a:t>FY2027 runs July to June. Oct 2026 is period 4.</a:t>
            </a:r>
            <a:endParaRPr lang="en-US" sz="1400" dirty="0"/>
          </a:p>
        </p:txBody>
      </p:sp>
      <p:sp>
        <p:nvSpPr>
          <p:cNvPr id="16" name="assume-4"/>
          <p:cNvSpPr/>
          <p:nvPr/>
        </p:nvSpPr>
        <p:spPr>
          <a:xfrm>
            <a:off x="548640" y="3447288"/>
            <a:ext cx="5440680" cy="932688"/>
          </a:xfrm>
          <a:prstGeom prst="roundRect">
            <a:avLst>
              <a:gd name="adj" fmla="val 7843"/>
            </a:avLst>
          </a:prstGeom>
          <a:solidFill>
            <a:srgbClr val="EEF2F7"/>
          </a:solidFill>
          <a:ln w="9525">
            <a:solidFill>
              <a:srgbClr val="D6D3D1"/>
            </a:solidFill>
            <a:prstDash val="solid"/>
          </a:ln>
        </p:spPr>
      </p:sp>
      <p:sp>
        <p:nvSpPr>
          <p:cNvPr id="17" name="Text 15"/>
          <p:cNvSpPr txBox="1"/>
          <p:nvPr/>
        </p:nvSpPr>
        <p:spPr>
          <a:xfrm>
            <a:off x="749808" y="3538728"/>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Street Fund</a:t>
            </a:r>
            <a:endParaRPr lang="en-US" sz="1500" dirty="0"/>
          </a:p>
        </p:txBody>
      </p:sp>
      <p:sp>
        <p:nvSpPr>
          <p:cNvPr id="18" name="Text 16"/>
          <p:cNvSpPr txBox="1"/>
          <p:nvPr/>
        </p:nvSpPr>
        <p:spPr>
          <a:xfrm>
            <a:off x="2286000" y="3538728"/>
            <a:ext cx="3520440" cy="749808"/>
          </a:xfrm>
          <a:prstGeom prst="rect">
            <a:avLst/>
          </a:prstGeom>
          <a:noFill/>
          <a:ln/>
        </p:spPr>
        <p:txBody>
          <a:bodyPr wrap="square" lIns="0" tIns="0" rIns="0" bIns="0" rtlCol="0" anchor="ctr"/>
          <a:lstStyle/>
          <a:p>
            <a:pPr indent="0" marL="0">
              <a:buNone/>
            </a:pPr>
            <a:r>
              <a:rPr lang="en-US" sz="1400" dirty="0">
                <a:solidFill>
                  <a:schemeClr val="tx1"/>
                </a:solidFill>
              </a:rPr>
              <a:t>Funded by state motor fuel tax, restricted to street purposes.</a:t>
            </a:r>
            <a:endParaRPr lang="en-US" sz="1400" dirty="0"/>
          </a:p>
        </p:txBody>
      </p:sp>
      <p:sp>
        <p:nvSpPr>
          <p:cNvPr id="19" name="assume-5"/>
          <p:cNvSpPr/>
          <p:nvPr/>
        </p:nvSpPr>
        <p:spPr>
          <a:xfrm>
            <a:off x="6172200" y="3447288"/>
            <a:ext cx="5440680" cy="932688"/>
          </a:xfrm>
          <a:prstGeom prst="roundRect">
            <a:avLst>
              <a:gd name="adj" fmla="val 7843"/>
            </a:avLst>
          </a:prstGeom>
          <a:solidFill>
            <a:srgbClr val="FFFFFF"/>
          </a:solidFill>
          <a:ln w="9525">
            <a:solidFill>
              <a:srgbClr val="D6D3D1"/>
            </a:solidFill>
            <a:prstDash val="solid"/>
          </a:ln>
        </p:spPr>
      </p:sp>
      <p:sp>
        <p:nvSpPr>
          <p:cNvPr id="20" name="Text 18"/>
          <p:cNvSpPr txBox="1"/>
          <p:nvPr/>
        </p:nvSpPr>
        <p:spPr>
          <a:xfrm>
            <a:off x="6373368" y="3538728"/>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Water Fund</a:t>
            </a:r>
            <a:endParaRPr lang="en-US" sz="1500" dirty="0"/>
          </a:p>
        </p:txBody>
      </p:sp>
      <p:sp>
        <p:nvSpPr>
          <p:cNvPr id="21" name="Text 19"/>
          <p:cNvSpPr txBox="1"/>
          <p:nvPr/>
        </p:nvSpPr>
        <p:spPr>
          <a:xfrm>
            <a:off x="7909560" y="3538728"/>
            <a:ext cx="3520440" cy="749808"/>
          </a:xfrm>
          <a:prstGeom prst="rect">
            <a:avLst/>
          </a:prstGeom>
          <a:noFill/>
          <a:ln/>
        </p:spPr>
        <p:txBody>
          <a:bodyPr wrap="square" lIns="0" tIns="0" rIns="0" bIns="0" rtlCol="0" anchor="ctr"/>
          <a:lstStyle/>
          <a:p>
            <a:pPr indent="0" marL="0">
              <a:buNone/>
            </a:pPr>
            <a:r>
              <a:rPr lang="en-US" sz="1400" dirty="0">
                <a:solidFill>
                  <a:schemeClr val="tx1"/>
                </a:solidFill>
              </a:rPr>
              <a:t>Revenue restricted to the water system by rate ordinance and bond covenants.</a:t>
            </a:r>
            <a:endParaRPr lang="en-US" sz="1400" dirty="0"/>
          </a:p>
        </p:txBody>
      </p:sp>
      <p:sp>
        <p:nvSpPr>
          <p:cNvPr id="22" name="assume-6"/>
          <p:cNvSpPr/>
          <p:nvPr/>
        </p:nvSpPr>
        <p:spPr>
          <a:xfrm>
            <a:off x="548640" y="4507992"/>
            <a:ext cx="5440680" cy="932688"/>
          </a:xfrm>
          <a:prstGeom prst="roundRect">
            <a:avLst>
              <a:gd name="adj" fmla="val 7843"/>
            </a:avLst>
          </a:prstGeom>
          <a:solidFill>
            <a:srgbClr val="FFFFFF"/>
          </a:solidFill>
          <a:ln w="9525">
            <a:solidFill>
              <a:srgbClr val="D6D3D1"/>
            </a:solidFill>
            <a:prstDash val="solid"/>
          </a:ln>
        </p:spPr>
      </p:sp>
      <p:sp>
        <p:nvSpPr>
          <p:cNvPr id="23" name="Text 21"/>
          <p:cNvSpPr txBox="1"/>
          <p:nvPr/>
        </p:nvSpPr>
        <p:spPr>
          <a:xfrm>
            <a:off x="749808" y="4599432"/>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Cash</a:t>
            </a:r>
            <a:endParaRPr lang="en-US" sz="1500" dirty="0"/>
          </a:p>
        </p:txBody>
      </p:sp>
      <p:sp>
        <p:nvSpPr>
          <p:cNvPr id="24" name="Text 22"/>
          <p:cNvSpPr txBox="1"/>
          <p:nvPr/>
        </p:nvSpPr>
        <p:spPr>
          <a:xfrm>
            <a:off x="2286000" y="4599432"/>
            <a:ext cx="3520440" cy="749808"/>
          </a:xfrm>
          <a:prstGeom prst="rect">
            <a:avLst/>
          </a:prstGeom>
          <a:noFill/>
          <a:ln/>
        </p:spPr>
        <p:txBody>
          <a:bodyPr wrap="square" lIns="0" tIns="0" rIns="0" bIns="0" rtlCol="0" anchor="ctr"/>
          <a:lstStyle/>
          <a:p>
            <a:pPr indent="0" marL="0">
              <a:buNone/>
            </a:pPr>
            <a:r>
              <a:rPr lang="en-US" sz="1400" dirty="0">
                <a:solidFill>
                  <a:schemeClr val="tx1"/>
                </a:solidFill>
              </a:rPr>
              <a:t>Pooled cash. Each fund tracks its own equity in the pool.</a:t>
            </a:r>
            <a:endParaRPr lang="en-US" sz="1400" dirty="0"/>
          </a:p>
        </p:txBody>
      </p:sp>
      <p:sp>
        <p:nvSpPr>
          <p:cNvPr id="25" name="assume-7"/>
          <p:cNvSpPr/>
          <p:nvPr/>
        </p:nvSpPr>
        <p:spPr>
          <a:xfrm>
            <a:off x="6172200" y="4507992"/>
            <a:ext cx="5440680" cy="932688"/>
          </a:xfrm>
          <a:prstGeom prst="roundRect">
            <a:avLst>
              <a:gd name="adj" fmla="val 7843"/>
            </a:avLst>
          </a:prstGeom>
          <a:solidFill>
            <a:srgbClr val="EEF2F7"/>
          </a:solidFill>
          <a:ln w="9525">
            <a:solidFill>
              <a:srgbClr val="D6D3D1"/>
            </a:solidFill>
            <a:prstDash val="solid"/>
          </a:ln>
        </p:spPr>
      </p:sp>
      <p:sp>
        <p:nvSpPr>
          <p:cNvPr id="26" name="Text 24"/>
          <p:cNvSpPr txBox="1"/>
          <p:nvPr/>
        </p:nvSpPr>
        <p:spPr>
          <a:xfrm>
            <a:off x="6373368" y="4599432"/>
            <a:ext cx="1463040" cy="749808"/>
          </a:xfrm>
          <a:prstGeom prst="rect">
            <a:avLst/>
          </a:prstGeom>
          <a:noFill/>
          <a:ln/>
        </p:spPr>
        <p:txBody>
          <a:bodyPr wrap="square" lIns="0" tIns="0" rIns="0" bIns="0" rtlCol="0" anchor="ctr"/>
          <a:lstStyle/>
          <a:p>
            <a:pPr indent="0" marL="0">
              <a:buNone/>
            </a:pPr>
            <a:r>
              <a:rPr lang="en-US" sz="1500" b="1" dirty="0">
                <a:solidFill>
                  <a:schemeClr val="tx2"/>
                </a:solidFill>
              </a:rPr>
              <a:t>Thresholds</a:t>
            </a:r>
            <a:endParaRPr lang="en-US" sz="1500" dirty="0"/>
          </a:p>
        </p:txBody>
      </p:sp>
      <p:sp>
        <p:nvSpPr>
          <p:cNvPr id="27" name="Text 25"/>
          <p:cNvSpPr txBox="1"/>
          <p:nvPr/>
        </p:nvSpPr>
        <p:spPr>
          <a:xfrm>
            <a:off x="7909560" y="4599432"/>
            <a:ext cx="3520440" cy="749808"/>
          </a:xfrm>
          <a:prstGeom prst="rect">
            <a:avLst/>
          </a:prstGeom>
          <a:noFill/>
          <a:ln/>
        </p:spPr>
        <p:txBody>
          <a:bodyPr wrap="square" lIns="0" tIns="0" rIns="0" bIns="0" rtlCol="0" anchor="ctr"/>
          <a:lstStyle/>
          <a:p>
            <a:pPr indent="0" marL="0">
              <a:buNone/>
            </a:pPr>
            <a:r>
              <a:rPr lang="en-US" sz="1400" dirty="0">
                <a:solidFill>
                  <a:schemeClr val="tx1"/>
                </a:solidFill>
              </a:rPr>
              <a:t>Capitalization at $25,000. Finance Director approval at $25,000 and up.</a:t>
            </a:r>
            <a:endParaRPr lang="en-US" sz="1400" dirty="0"/>
          </a:p>
        </p:txBody>
      </p:sp>
      <p:sp>
        <p:nvSpPr>
          <p:cNvPr id="28" name="Text 26"/>
          <p:cNvSpPr txBox="1"/>
          <p:nvPr/>
        </p:nvSpPr>
        <p:spPr>
          <a:xfrm>
            <a:off x="548640" y="5669280"/>
            <a:ext cx="11064240" cy="457200"/>
          </a:xfrm>
          <a:prstGeom prst="rect">
            <a:avLst/>
          </a:prstGeom>
          <a:noFill/>
          <a:ln/>
        </p:spPr>
        <p:txBody>
          <a:bodyPr wrap="square" lIns="0" tIns="0" rIns="0" bIns="0" rtlCol="0" anchor="t"/>
          <a:lstStyle/>
          <a:p>
            <a:pPr indent="0" marL="0">
              <a:buNone/>
            </a:pPr>
            <a:r>
              <a:rPr lang="en-US" sz="1500" i="1" dirty="0">
                <a:solidFill>
                  <a:schemeClr val="accent2"/>
                </a:solidFill>
              </a:rPr>
              <a:t>All are in the prototype's Assumptions and open questions panel, for a government finance SME to confirm (slide 14).</a:t>
            </a:r>
            <a:endParaRPr lang="en-US" sz="15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END-TO-END WORKFLOW</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End-to-end workflow</a:t>
            </a:r>
            <a:endParaRPr lang="en-US" sz="3000" dirty="0"/>
          </a:p>
        </p:txBody>
      </p:sp>
      <p:pic>
        <p:nvPicPr>
          <p:cNvPr id="4" name="Image 0" descr="Swimlane workflow from invoice entry through rules checks, approvals, posting, payment and audit explanation">    </p:cNvPr>
          <p:cNvPicPr>
            <a:picLocks noChangeAspect="1"/>
          </p:cNvPicPr>
          <p:nvPr/>
        </p:nvPicPr>
        <p:blipFill>
          <a:blip r:embed="rId1"/>
          <a:stretch>
            <a:fillRect/>
          </a:stretch>
        </p:blipFill>
        <p:spPr>
          <a:xfrm>
            <a:off x="1584808" y="1261872"/>
            <a:ext cx="9022080" cy="5074920"/>
          </a:xfrm>
          <a:prstGeom prst="rect">
            <a:avLst/>
          </a:prstGeom>
        </p:spPr>
      </p:pic>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DATA MODEL AND BUSINESS RULES</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Data model and rules</a:t>
            </a:r>
            <a:endParaRPr lang="en-US" sz="3000" dirty="0"/>
          </a:p>
        </p:txBody>
      </p:sp>
      <p:sp>
        <p:nvSpPr>
          <p:cNvPr id="4" name="Text 2"/>
          <p:cNvSpPr txBox="1"/>
          <p:nvPr/>
        </p:nvSpPr>
        <p:spPr>
          <a:xfrm>
            <a:off x="548640" y="1325880"/>
            <a:ext cx="3383280" cy="4480560"/>
          </a:xfrm>
          <a:prstGeom prst="rect">
            <a:avLst/>
          </a:prstGeom>
          <a:noFill/>
          <a:ln/>
        </p:spPr>
        <p:txBody>
          <a:bodyPr wrap="square" lIns="0" tIns="0" rIns="0" bIns="0" rtlCol="0" anchor="t"/>
          <a:lstStyle/>
          <a:p>
            <a:pPr indent="0" marL="0">
              <a:spcAft>
                <a:spcPts val="1000"/>
              </a:spcAft>
              <a:buNone/>
            </a:pPr>
            <a:r>
              <a:rPr lang="en-US" sz="1400" b="1" dirty="0">
                <a:solidFill>
                  <a:srgbClr val="1F3A5F"/>
                </a:solidFill>
              </a:rPr>
              <a:t>COA string. </a:t>
            </a:r>
            <a:pPr indent="0" marL="0">
              <a:spcAft>
                <a:spcPts val="1000"/>
              </a:spcAft>
              <a:buNone/>
            </a:pPr>
            <a:r>
              <a:rPr lang="en-US" sz="1400" dirty="0">
                <a:solidFill>
                  <a:schemeClr val="tx1"/>
                </a:solidFill>
              </a:rPr>
              <a:t>Every line carries Fund-Dept-Object-Program.</a:t>
            </a:r>
            <a:endParaRPr lang="en-US" sz="1400" dirty="0"/>
          </a:p>
          <a:p>
            <a:pPr indent="0" marL="0">
              <a:spcAft>
                <a:spcPts val="1000"/>
              </a:spcAft>
              <a:buNone/>
            </a:pPr>
            <a:r>
              <a:rPr lang="en-US" sz="1400" b="1" dirty="0">
                <a:solidFill>
                  <a:srgbClr val="1F3A5F"/>
                </a:solidFill>
              </a:rPr>
              <a:t>Dept to fund. </a:t>
            </a:r>
            <a:pPr indent="0" marL="0">
              <a:spcAft>
                <a:spcPts val="1000"/>
              </a:spcAft>
              <a:buNone/>
            </a:pPr>
            <a:r>
              <a:rPr lang="en-US" sz="1400" dirty="0">
                <a:solidFill>
                  <a:schemeClr val="tx1"/>
                </a:solidFill>
              </a:rPr>
              <a:t>Each department lists the funds it may spend from.</a:t>
            </a:r>
            <a:endParaRPr lang="en-US" sz="1400" dirty="0"/>
          </a:p>
          <a:p>
            <a:pPr indent="0" marL="0">
              <a:spcAft>
                <a:spcPts val="1000"/>
              </a:spcAft>
              <a:buNone/>
            </a:pPr>
            <a:r>
              <a:rPr lang="en-US" sz="1400" b="1" dirty="0">
                <a:solidFill>
                  <a:srgbClr val="1F3A5F"/>
                </a:solidFill>
              </a:rPr>
              <a:t>Object to dept. </a:t>
            </a:r>
            <a:pPr indent="0" marL="0">
              <a:spcAft>
                <a:spcPts val="1000"/>
              </a:spcAft>
              <a:buNone/>
            </a:pPr>
            <a:r>
              <a:rPr lang="en-US" sz="1400" dirty="0">
                <a:solidFill>
                  <a:schemeClr val="tx1"/>
                </a:solidFill>
              </a:rPr>
              <a:t>Each object is valid only for listed departments.</a:t>
            </a:r>
            <a:endParaRPr lang="en-US" sz="1400" dirty="0"/>
          </a:p>
          <a:p>
            <a:pPr indent="0" marL="0">
              <a:spcAft>
                <a:spcPts val="1000"/>
              </a:spcAft>
              <a:buNone/>
            </a:pPr>
            <a:r>
              <a:rPr lang="en-US" sz="1400" b="1" dirty="0">
                <a:solidFill>
                  <a:srgbClr val="1F3A5F"/>
                </a:solidFill>
              </a:rPr>
              <a:t>Purpose matrix. </a:t>
            </a:r>
            <a:pPr indent="0" marL="0">
              <a:spcAft>
                <a:spcPts val="1000"/>
              </a:spcAft>
              <a:buNone/>
            </a:pPr>
            <a:r>
              <a:rPr lang="en-US" sz="1400" dirty="0">
                <a:solidFill>
                  <a:schemeClr val="tx1"/>
                </a:solidFill>
              </a:rPr>
              <a:t>Each program purpose is allowed or not per fund.</a:t>
            </a:r>
            <a:endParaRPr lang="en-US" sz="1400" dirty="0"/>
          </a:p>
          <a:p>
            <a:pPr indent="0" marL="0">
              <a:spcAft>
                <a:spcPts val="1000"/>
              </a:spcAft>
              <a:buNone/>
            </a:pPr>
            <a:r>
              <a:rPr lang="en-US" sz="1400" b="1" dirty="0">
                <a:solidFill>
                  <a:srgbClr val="1F3A5F"/>
                </a:solidFill>
              </a:rPr>
              <a:t>Budget line. </a:t>
            </a:r>
            <a:pPr indent="0" marL="0">
              <a:spcAft>
                <a:spcPts val="1000"/>
              </a:spcAft>
              <a:buNone/>
            </a:pPr>
            <a:r>
              <a:rPr lang="en-US" sz="1400" dirty="0">
                <a:solidFill>
                  <a:schemeClr val="tx1"/>
                </a:solidFill>
              </a:rPr>
              <a:t>Available = appropriation minus actuals minus encumbrances.</a:t>
            </a:r>
            <a:endParaRPr lang="en-US" sz="1400" dirty="0"/>
          </a:p>
          <a:p>
            <a:pPr indent="0" marL="0">
              <a:spcAft>
                <a:spcPts val="1000"/>
              </a:spcAft>
              <a:buNone/>
            </a:pPr>
            <a:r>
              <a:rPr lang="en-US" sz="1400" b="1" dirty="0">
                <a:solidFill>
                  <a:srgbClr val="1F3A5F"/>
                </a:solidFill>
              </a:rPr>
              <a:t>Policy. </a:t>
            </a:r>
            <a:pPr indent="0" marL="0">
              <a:spcAft>
                <a:spcPts val="1000"/>
              </a:spcAft>
              <a:buNone/>
            </a:pPr>
            <a:r>
              <a:rPr lang="en-US" sz="1400" dirty="0">
                <a:solidFill>
                  <a:schemeClr val="tx1"/>
                </a:solidFill>
              </a:rPr>
              <a:t>Approval and warning thresholds are configuration, not code.</a:t>
            </a:r>
            <a:endParaRPr lang="en-US" sz="1400" dirty="0"/>
          </a:p>
        </p:txBody>
      </p:sp>
      <p:pic>
        <p:nvPicPr>
          <p:cNvPr id="5" name="Image 0" descr="Entity diagram of configuration, transaction and accounting entities">    </p:cNvPr>
          <p:cNvPicPr>
            <a:picLocks noChangeAspect="1"/>
          </p:cNvPicPr>
          <p:nvPr/>
        </p:nvPicPr>
        <p:blipFill>
          <a:blip r:embed="rId1"/>
          <a:stretch>
            <a:fillRect/>
          </a:stretch>
        </p:blipFill>
        <p:spPr>
          <a:xfrm>
            <a:off x="4160520" y="1325880"/>
            <a:ext cx="7452360" cy="3819335"/>
          </a:xfrm>
          <a:prstGeom prst="rect">
            <a:avLst/>
          </a:prstGeom>
        </p:spPr>
      </p:pic>
      <p:sp>
        <p:nvSpPr>
          <p:cNvPr id="6" name="Shape 3"/>
          <p:cNvSpPr/>
          <p:nvPr/>
        </p:nvSpPr>
        <p:spPr>
          <a:xfrm>
            <a:off x="4160520" y="1325880"/>
            <a:ext cx="7452360" cy="3819335"/>
          </a:xfrm>
          <a:prstGeom prst="rect">
            <a:avLst/>
          </a:prstGeom>
          <a:ln w="9525">
            <a:solidFill>
              <a:srgbClr val="D6D3D1"/>
            </a:solidFill>
            <a:prstDash val="solid"/>
          </a:ln>
        </p:spPr>
      </p:sp>
      <p:sp>
        <p:nvSpPr>
          <p:cNvPr id="7" name="Text 4"/>
          <p:cNvSpPr txBox="1"/>
          <p:nvPr/>
        </p:nvSpPr>
        <p:spPr>
          <a:xfrm>
            <a:off x="4160520" y="5349240"/>
            <a:ext cx="7452360" cy="731520"/>
          </a:xfrm>
          <a:prstGeom prst="rect">
            <a:avLst/>
          </a:prstGeom>
          <a:noFill/>
          <a:ln/>
        </p:spPr>
        <p:txBody>
          <a:bodyPr wrap="square" lIns="0" tIns="0" rIns="0" bIns="0" rtlCol="0" anchor="t"/>
          <a:lstStyle/>
          <a:p>
            <a:pPr indent="0" marL="0">
              <a:buNone/>
            </a:pPr>
            <a:r>
              <a:rPr lang="en-US" sz="1400" i="1" dirty="0">
                <a:solidFill>
                  <a:schemeClr val="accent2"/>
                </a:solidFill>
              </a:rPr>
              <a:t>In production, Finance would change a restriction or a threshold in configuration, without a release. The explanation is derived and never a source of truth.</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REQUIRED 2 AND 3 · CODING, BUDGET AND PURPOSE CONTROLS</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Controls and exceptions</a:t>
            </a:r>
            <a:endParaRPr lang="en-US" sz="30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64240" cy="914400"/>
        </p:xfrm>
        <a:graphic>
          <a:graphicData uri="http://schemas.openxmlformats.org/drawingml/2006/table">
            <a:tbl>
              <a:tblPr/>
              <a:tblGrid>
                <a:gridCol w="2743200"/>
                <a:gridCol w="1463040"/>
                <a:gridCol w="1051560"/>
                <a:gridCol w="2148840"/>
                <a:gridCol w="3657600"/>
              </a:tblGrid>
              <a:tr h="36576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As keyed</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Check</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Stop</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Why that level</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Required resolution</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r>
              <a:tr h="685800">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L1  101-610-5410: Dept 610 Water is not valid for the General Fund</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COA combination</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Hard stop</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B91C1C"/>
                    </a:solidFill>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Invalid structure. Nobody can approve it.</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Recode to Dept 140 Facilities, one click.</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685800">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L2  202-310-5420: $8,000 against $6,500 available, $1,500 over</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Budget by fund and account</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Soft stop</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C2410C"/>
                    </a:solidFill>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Budget has an authorized fix.</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Transfer from 202-310-5460 with Budget Officer</a:t>
                      </a:r>
                      <a:endParaRPr lang="en-US" sz="1300" dirty="0">
                        <a:latin typeface="Calibri" charset="0"/>
                        <a:ea typeface="Calibri" charset="0"/>
                        <a:cs typeface="Calibri" charset="0"/>
                      </a:endParaRPr>
                    </a:p>
                    <a:p>
                      <a:pPr indent="0" marL="0">
                        <a:buNone/>
                      </a:pPr>
                      <a:r>
                        <a:rPr lang="en-US" sz="1300" dirty="0">
                          <a:solidFill>
                            <a:srgbClr val="000000"/>
                          </a:solidFill>
                          <a:latin typeface="Calibri" pitchFamily="34" charset="0"/>
                          <a:ea typeface="Calibri" pitchFamily="34" charset="-122"/>
                          <a:cs typeface="Calibri" pitchFamily="34" charset="-120"/>
                        </a:rPr>
                        <a:t>approval, or move $1,500 to 101-310-5420.</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685800">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L3  Water Fund charged to pothole program ST0726</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Allowed use of fund</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Hard stop</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B91C1C"/>
                    </a:solidFill>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Restriction is law. It cannot be approved away.</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latin typeface="Calibri" pitchFamily="34" charset="0"/>
                          <a:ea typeface="Calibri" pitchFamily="34" charset="-122"/>
                          <a:cs typeface="Calibri" pitchFamily="34" charset="-120"/>
                        </a:rPr>
                        <a:t>Recode to water main program WM0311, or move to a fund that allows streets.</a:t>
                      </a:r>
                      <a:endParaRPr lang="en-US" sz="1300" dirty="0">
                        <a:latin typeface="Calibri" charset="0"/>
                        <a:ea typeface="Calibri" charset="0"/>
                        <a:cs typeface="Calibri" charset="0"/>
                      </a:endParaRPr>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bl>
          </a:graphicData>
        </a:graphic>
      </p:graphicFrame>
      <p:pic>
        <p:nvPicPr>
          <p:cNvPr id="5" name="Image 0" descr="Coding screen with the L1 hard stop">    </p:cNvPr>
          <p:cNvPicPr>
            <a:picLocks noChangeAspect="1"/>
          </p:cNvPicPr>
          <p:nvPr/>
        </p:nvPicPr>
        <p:blipFill>
          <a:blip r:embed="rId1"/>
          <a:stretch>
            <a:fillRect/>
          </a:stretch>
        </p:blipFill>
        <p:spPr>
          <a:xfrm>
            <a:off x="548640" y="3931920"/>
            <a:ext cx="3566160" cy="1016093"/>
          </a:xfrm>
          <a:prstGeom prst="rect">
            <a:avLst/>
          </a:prstGeom>
        </p:spPr>
      </p:pic>
      <p:sp>
        <p:nvSpPr>
          <p:cNvPr id="6" name="Shape 2"/>
          <p:cNvSpPr/>
          <p:nvPr/>
        </p:nvSpPr>
        <p:spPr>
          <a:xfrm>
            <a:off x="548640" y="3931920"/>
            <a:ext cx="3566160" cy="1016093"/>
          </a:xfrm>
          <a:prstGeom prst="rect">
            <a:avLst/>
          </a:prstGeom>
          <a:ln w="9525">
            <a:solidFill>
              <a:srgbClr val="D6D3D1"/>
            </a:solidFill>
            <a:prstDash val="solid"/>
          </a:ln>
        </p:spPr>
      </p:sp>
      <p:pic>
        <p:nvPicPr>
          <p:cNvPr id="7" name="Image 1" descr="Budget check with the L2 soft stop">    </p:cNvPr>
          <p:cNvPicPr>
            <a:picLocks noChangeAspect="1"/>
          </p:cNvPicPr>
          <p:nvPr/>
        </p:nvPicPr>
        <p:blipFill>
          <a:blip r:embed="rId2"/>
          <a:stretch>
            <a:fillRect/>
          </a:stretch>
        </p:blipFill>
        <p:spPr>
          <a:xfrm>
            <a:off x="4297680" y="3931920"/>
            <a:ext cx="3566160" cy="1442197"/>
          </a:xfrm>
          <a:prstGeom prst="rect">
            <a:avLst/>
          </a:prstGeom>
        </p:spPr>
      </p:pic>
      <p:sp>
        <p:nvSpPr>
          <p:cNvPr id="8" name="Shape 3"/>
          <p:cNvSpPr/>
          <p:nvPr/>
        </p:nvSpPr>
        <p:spPr>
          <a:xfrm>
            <a:off x="4297680" y="3931920"/>
            <a:ext cx="3566160" cy="1442197"/>
          </a:xfrm>
          <a:prstGeom prst="rect">
            <a:avLst/>
          </a:prstGeom>
          <a:ln w="9525">
            <a:solidFill>
              <a:srgbClr val="D6D3D1"/>
            </a:solidFill>
            <a:prstDash val="solid"/>
          </a:ln>
        </p:spPr>
      </p:sp>
      <p:pic>
        <p:nvPicPr>
          <p:cNvPr id="9" name="Image 2" descr="Restriction check with the L3 hard stop">    </p:cNvPr>
          <p:cNvPicPr>
            <a:picLocks noChangeAspect="1"/>
          </p:cNvPicPr>
          <p:nvPr/>
        </p:nvPicPr>
        <p:blipFill>
          <a:blip r:embed="rId3"/>
          <a:stretch>
            <a:fillRect/>
          </a:stretch>
        </p:blipFill>
        <p:spPr>
          <a:xfrm>
            <a:off x="8046720" y="3931920"/>
            <a:ext cx="3566160" cy="1343865"/>
          </a:xfrm>
          <a:prstGeom prst="rect">
            <a:avLst/>
          </a:prstGeom>
        </p:spPr>
      </p:pic>
      <p:sp>
        <p:nvSpPr>
          <p:cNvPr id="10" name="Shape 4"/>
          <p:cNvSpPr/>
          <p:nvPr/>
        </p:nvSpPr>
        <p:spPr>
          <a:xfrm>
            <a:off x="8046720" y="3931920"/>
            <a:ext cx="3566160" cy="1343865"/>
          </a:xfrm>
          <a:prstGeom prst="rect">
            <a:avLst/>
          </a:prstGeom>
          <a:ln w="9525">
            <a:solidFill>
              <a:srgbClr val="D6D3D1"/>
            </a:solidFill>
            <a:prstDash val="solid"/>
          </a:ln>
        </p:spPr>
      </p:sp>
      <p:sp>
        <p:nvSpPr>
          <p:cNvPr id="11" name="Text 5"/>
          <p:cNvSpPr txBox="1"/>
          <p:nvPr/>
        </p:nvSpPr>
        <p:spPr>
          <a:xfrm>
            <a:off x="548640" y="5669280"/>
            <a:ext cx="11064240" cy="365760"/>
          </a:xfrm>
          <a:prstGeom prst="rect">
            <a:avLst/>
          </a:prstGeom>
          <a:noFill/>
          <a:ln/>
        </p:spPr>
        <p:txBody>
          <a:bodyPr wrap="square" lIns="0" tIns="0" rIns="0" bIns="0" rtlCol="0" anchor="t"/>
          <a:lstStyle/>
          <a:p>
            <a:pPr indent="0" marL="0">
              <a:buNone/>
            </a:pPr>
            <a:r>
              <a:rPr lang="en-US" sz="1400" i="1" dirty="0">
                <a:solidFill>
                  <a:schemeClr val="accent2"/>
                </a:solidFill>
              </a:rPr>
              <a:t>Every message says what is wrong, why, and the valid choices.</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REQUIRED 4 AND 5 · APPROVALS, POSTING, PAYMENT AND AUDIT</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Approvals, posting, payment, audit</a:t>
            </a:r>
            <a:endParaRPr lang="en-US" sz="3000" dirty="0"/>
          </a:p>
        </p:txBody>
      </p:sp>
      <p:sp>
        <p:nvSpPr>
          <p:cNvPr id="4" name="Shape 2"/>
          <p:cNvSpPr/>
          <p:nvPr/>
        </p:nvSpPr>
        <p:spPr>
          <a:xfrm>
            <a:off x="548640" y="1280160"/>
            <a:ext cx="3246120" cy="457200"/>
          </a:xfrm>
          <a:prstGeom prst="rect">
            <a:avLst/>
          </a:prstGeom>
          <a:solidFill>
            <a:srgbClr val="1F3A5F"/>
          </a:solidFill>
          <a:ln w="12700">
            <a:solidFill>
              <a:srgbClr val="1F3A5F"/>
            </a:solidFill>
            <a:prstDash val="solid"/>
          </a:ln>
        </p:spPr>
      </p:sp>
      <p:sp>
        <p:nvSpPr>
          <p:cNvPr id="5" name="Text 3"/>
          <p:cNvSpPr txBox="1"/>
          <p:nvPr/>
        </p:nvSpPr>
        <p:spPr>
          <a:xfrm>
            <a:off x="685800" y="1280160"/>
            <a:ext cx="2971800" cy="457200"/>
          </a:xfrm>
          <a:prstGeom prst="rect">
            <a:avLst/>
          </a:prstGeom>
          <a:noFill/>
          <a:ln/>
        </p:spPr>
        <p:txBody>
          <a:bodyPr wrap="square" lIns="0" tIns="0" rIns="0" bIns="0" rtlCol="0" anchor="ctr"/>
          <a:lstStyle/>
          <a:p>
            <a:pPr indent="0" marL="0">
              <a:buNone/>
            </a:pPr>
            <a:r>
              <a:rPr lang="en-US" sz="1500" b="1" dirty="0">
                <a:solidFill>
                  <a:srgbClr val="FFFFFF"/>
                </a:solidFill>
              </a:rPr>
              <a:t>Approval route</a:t>
            </a:r>
            <a:endParaRPr lang="en-US" sz="1500" dirty="0"/>
          </a:p>
        </p:txBody>
      </p:sp>
      <p:sp>
        <p:nvSpPr>
          <p:cNvPr id="6" name="Shape 4"/>
          <p:cNvSpPr/>
          <p:nvPr/>
        </p:nvSpPr>
        <p:spPr>
          <a:xfrm>
            <a:off x="548640" y="1737360"/>
            <a:ext cx="3246120" cy="3886200"/>
          </a:xfrm>
          <a:prstGeom prst="rect">
            <a:avLst/>
          </a:prstGeom>
          <a:solidFill>
            <a:srgbClr val="FFFFFF"/>
          </a:solidFill>
          <a:ln w="9525">
            <a:solidFill>
              <a:srgbClr val="D6D3D1"/>
            </a:solidFill>
            <a:prstDash val="solid"/>
          </a:ln>
        </p:spPr>
      </p:sp>
      <p:sp>
        <p:nvSpPr>
          <p:cNvPr id="7" name="Text 5"/>
          <p:cNvSpPr txBox="1"/>
          <p:nvPr/>
        </p:nvSpPr>
        <p:spPr>
          <a:xfrm>
            <a:off x="685800" y="1874520"/>
            <a:ext cx="2971800" cy="365760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chemeClr val="tx1"/>
                </a:solidFill>
              </a:rPr>
              <a:t>Department heads approve their own lines: Ortiz, Lee, Shah.</a:t>
            </a:r>
            <a:endParaRPr lang="en-US" sz="1400" dirty="0"/>
          </a:p>
          <a:p>
            <a:pPr marL="342900" indent="-342900">
              <a:spcAft>
                <a:spcPts val="500"/>
              </a:spcAft>
              <a:buSzPct val="100000"/>
              <a:buChar char="•"/>
            </a:pPr>
            <a:r>
              <a:rPr lang="en-US" sz="1400" dirty="0">
                <a:solidFill>
                  <a:schemeClr val="tx1"/>
                </a:solidFill>
              </a:rPr>
              <a:t>Budget Officer Becker joins only when a transfer or move was requested.</a:t>
            </a:r>
            <a:endParaRPr lang="en-US" sz="1400" dirty="0"/>
          </a:p>
          <a:p>
            <a:pPr marL="342900" indent="-342900">
              <a:spcAft>
                <a:spcPts val="500"/>
              </a:spcAft>
              <a:buSzPct val="100000"/>
              <a:buChar char="•"/>
            </a:pPr>
            <a:r>
              <a:rPr lang="en-US" sz="1400" dirty="0">
                <a:solidFill>
                  <a:schemeClr val="tx1"/>
                </a:solidFill>
              </a:rPr>
              <a:t>Finance Director Grant approves last at $25,000 and up.</a:t>
            </a:r>
            <a:endParaRPr lang="en-US" sz="1400" dirty="0"/>
          </a:p>
          <a:p>
            <a:pPr marL="342900" indent="-342900">
              <a:spcAft>
                <a:spcPts val="500"/>
              </a:spcAft>
              <a:buSzPct val="100000"/>
              <a:buChar char="•"/>
            </a:pPr>
            <a:r>
              <a:rPr lang="en-US" sz="1400" dirty="0">
                <a:solidFill>
                  <a:schemeClr val="tx1"/>
                </a:solidFill>
              </a:rPr>
              <a:t>5 approvals here; 4 when no budget fix is needed.</a:t>
            </a:r>
            <a:endParaRPr lang="en-US" sz="1400" dirty="0"/>
          </a:p>
          <a:p>
            <a:pPr marL="342900" indent="-342900">
              <a:spcAft>
                <a:spcPts val="500"/>
              </a:spcAft>
              <a:buSzPct val="100000"/>
              <a:buChar char="•"/>
            </a:pPr>
            <a:r>
              <a:rPr lang="en-US" sz="1400" dirty="0">
                <a:solidFill>
                  <a:schemeClr val="tx1"/>
                </a:solidFill>
              </a:rPr>
              <a:t>Rivera (AP) keyed it and can never approve it.</a:t>
            </a:r>
            <a:endParaRPr lang="en-US" sz="1400" dirty="0"/>
          </a:p>
          <a:p>
            <a:pPr marL="342900" indent="-342900">
              <a:spcAft>
                <a:spcPts val="500"/>
              </a:spcAft>
              <a:buSzPct val="100000"/>
              <a:buChar char="•"/>
            </a:pPr>
            <a:r>
              <a:rPr lang="en-US" sz="1400" dirty="0">
                <a:solidFill>
                  <a:schemeClr val="tx1"/>
                </a:solidFill>
              </a:rPr>
              <a:t>Submit locks coding. Return or recall clears approvals.</a:t>
            </a:r>
            <a:endParaRPr lang="en-US" sz="1400" dirty="0"/>
          </a:p>
        </p:txBody>
      </p:sp>
      <p:sp>
        <p:nvSpPr>
          <p:cNvPr id="8" name="Shape 6"/>
          <p:cNvSpPr/>
          <p:nvPr/>
        </p:nvSpPr>
        <p:spPr>
          <a:xfrm>
            <a:off x="3977640" y="1280160"/>
            <a:ext cx="2423160" cy="457200"/>
          </a:xfrm>
          <a:prstGeom prst="rect">
            <a:avLst/>
          </a:prstGeom>
          <a:solidFill>
            <a:srgbClr val="1F3A5F"/>
          </a:solidFill>
          <a:ln w="12700">
            <a:solidFill>
              <a:srgbClr val="1F3A5F"/>
            </a:solidFill>
            <a:prstDash val="solid"/>
          </a:ln>
        </p:spPr>
      </p:sp>
      <p:sp>
        <p:nvSpPr>
          <p:cNvPr id="9" name="Text 7"/>
          <p:cNvSpPr txBox="1"/>
          <p:nvPr/>
        </p:nvSpPr>
        <p:spPr>
          <a:xfrm>
            <a:off x="4114800" y="1280160"/>
            <a:ext cx="2148840" cy="457200"/>
          </a:xfrm>
          <a:prstGeom prst="rect">
            <a:avLst/>
          </a:prstGeom>
          <a:noFill/>
          <a:ln/>
        </p:spPr>
        <p:txBody>
          <a:bodyPr wrap="square" lIns="0" tIns="0" rIns="0" bIns="0" rtlCol="0" anchor="ctr"/>
          <a:lstStyle/>
          <a:p>
            <a:pPr indent="0" marL="0">
              <a:buNone/>
            </a:pPr>
            <a:r>
              <a:rPr lang="en-US" sz="1500" b="1" dirty="0">
                <a:solidFill>
                  <a:srgbClr val="FFFFFF"/>
                </a:solidFill>
              </a:rPr>
              <a:t>10 posting gates</a:t>
            </a:r>
            <a:endParaRPr lang="en-US" sz="1500" dirty="0"/>
          </a:p>
        </p:txBody>
      </p:sp>
      <p:sp>
        <p:nvSpPr>
          <p:cNvPr id="10" name="Shape 8"/>
          <p:cNvSpPr/>
          <p:nvPr/>
        </p:nvSpPr>
        <p:spPr>
          <a:xfrm>
            <a:off x="3977640" y="1737360"/>
            <a:ext cx="2423160" cy="3886200"/>
          </a:xfrm>
          <a:prstGeom prst="rect">
            <a:avLst/>
          </a:prstGeom>
          <a:solidFill>
            <a:srgbClr val="FFFFFF"/>
          </a:solidFill>
          <a:ln w="9525">
            <a:solidFill>
              <a:srgbClr val="D6D3D1"/>
            </a:solidFill>
            <a:prstDash val="solid"/>
          </a:ln>
        </p:spPr>
      </p:sp>
      <p:sp>
        <p:nvSpPr>
          <p:cNvPr id="11" name="Text 9"/>
          <p:cNvSpPr txBox="1"/>
          <p:nvPr/>
        </p:nvSpPr>
        <p:spPr>
          <a:xfrm>
            <a:off x="4114800" y="1874520"/>
            <a:ext cx="2148840" cy="3657600"/>
          </a:xfrm>
          <a:prstGeom prst="rect">
            <a:avLst/>
          </a:prstGeom>
          <a:noFill/>
          <a:ln/>
        </p:spPr>
        <p:txBody>
          <a:bodyPr wrap="square" lIns="0" tIns="0" rIns="0" bIns="0" rtlCol="0" anchor="t"/>
          <a:lstStyle/>
          <a:p>
            <a:pPr indent="0" marL="0">
              <a:spcAft>
                <a:spcPts val="500"/>
              </a:spcAft>
              <a:buNone/>
            </a:pPr>
            <a:r>
              <a:rPr lang="en-US" sz="1400" dirty="0">
                <a:solidFill>
                  <a:schemeClr val="tx1"/>
                </a:solidFill>
              </a:rPr>
              <a:t>1. Coding</a:t>
            </a:r>
            <a:endParaRPr lang="en-US" sz="1400" dirty="0"/>
          </a:p>
          <a:p>
            <a:pPr indent="0" marL="0">
              <a:spcAft>
                <a:spcPts val="500"/>
              </a:spcAft>
              <a:buNone/>
            </a:pPr>
            <a:r>
              <a:rPr lang="en-US" sz="1400" dirty="0">
                <a:solidFill>
                  <a:schemeClr val="tx1"/>
                </a:solidFill>
              </a:rPr>
              <a:t>2. Total ties to $30,000</a:t>
            </a:r>
            <a:endParaRPr lang="en-US" sz="1400" dirty="0"/>
          </a:p>
          <a:p>
            <a:pPr indent="0" marL="0">
              <a:spcAft>
                <a:spcPts val="500"/>
              </a:spcAft>
              <a:buNone/>
            </a:pPr>
            <a:r>
              <a:rPr lang="en-US" sz="1400" dirty="0">
                <a:solidFill>
                  <a:schemeClr val="tx1"/>
                </a:solidFill>
              </a:rPr>
              <a:t>3. Budget</a:t>
            </a:r>
            <a:endParaRPr lang="en-US" sz="1400" dirty="0"/>
          </a:p>
          <a:p>
            <a:pPr indent="0" marL="0">
              <a:spcAft>
                <a:spcPts val="500"/>
              </a:spcAft>
              <a:buNone/>
            </a:pPr>
            <a:r>
              <a:rPr lang="en-US" sz="1400" dirty="0">
                <a:solidFill>
                  <a:schemeClr val="tx1"/>
                </a:solidFill>
              </a:rPr>
              <a:t>4. Purpose</a:t>
            </a:r>
            <a:endParaRPr lang="en-US" sz="1400" dirty="0"/>
          </a:p>
          <a:p>
            <a:pPr indent="0" marL="0">
              <a:spcAft>
                <a:spcPts val="500"/>
              </a:spcAft>
              <a:buNone/>
            </a:pPr>
            <a:r>
              <a:rPr lang="en-US" sz="1400" dirty="0">
                <a:solidFill>
                  <a:schemeClr val="tx1"/>
                </a:solidFill>
              </a:rPr>
              <a:t>5. Balanced per fund</a:t>
            </a:r>
            <a:endParaRPr lang="en-US" sz="1400" dirty="0"/>
          </a:p>
          <a:p>
            <a:pPr indent="0" marL="0">
              <a:spcAft>
                <a:spcPts val="500"/>
              </a:spcAft>
              <a:buNone/>
            </a:pPr>
            <a:r>
              <a:rPr lang="en-US" sz="1400" dirty="0">
                <a:solidFill>
                  <a:schemeClr val="tx1"/>
                </a:solidFill>
              </a:rPr>
              <a:t>6. Approvals</a:t>
            </a:r>
            <a:endParaRPr lang="en-US" sz="1400" dirty="0"/>
          </a:p>
          <a:p>
            <a:pPr indent="0" marL="0">
              <a:spcAft>
                <a:spcPts val="500"/>
              </a:spcAft>
              <a:buNone/>
            </a:pPr>
            <a:r>
              <a:rPr lang="en-US" sz="1400" dirty="0">
                <a:solidFill>
                  <a:schemeClr val="tx1"/>
                </a:solidFill>
              </a:rPr>
              <a:t>7. Segregation of duties</a:t>
            </a:r>
            <a:endParaRPr lang="en-US" sz="1400" dirty="0"/>
          </a:p>
          <a:p>
            <a:pPr indent="0" marL="0">
              <a:spcAft>
                <a:spcPts val="500"/>
              </a:spcAft>
              <a:buNone/>
            </a:pPr>
            <a:r>
              <a:rPr lang="en-US" sz="1400" dirty="0">
                <a:solidFill>
                  <a:schemeClr val="tx1"/>
                </a:solidFill>
              </a:rPr>
              <a:t>8. Receipt confirmed</a:t>
            </a:r>
            <a:endParaRPr lang="en-US" sz="1400" dirty="0"/>
          </a:p>
          <a:p>
            <a:pPr indent="0" marL="0">
              <a:spcAft>
                <a:spcPts val="500"/>
              </a:spcAft>
              <a:buNone/>
            </a:pPr>
            <a:r>
              <a:rPr lang="en-US" sz="1400" dirty="0">
                <a:solidFill>
                  <a:schemeClr val="tx1"/>
                </a:solidFill>
              </a:rPr>
              <a:t>9. Duplicate</a:t>
            </a:r>
            <a:endParaRPr lang="en-US" sz="1400" dirty="0"/>
          </a:p>
          <a:p>
            <a:pPr indent="0" marL="0">
              <a:spcAft>
                <a:spcPts val="500"/>
              </a:spcAft>
              <a:buNone/>
            </a:pPr>
            <a:r>
              <a:rPr lang="en-US" sz="1400" dirty="0">
                <a:solidFill>
                  <a:schemeClr val="tx1"/>
                </a:solidFill>
              </a:rPr>
              <a:t>10. Vendor</a:t>
            </a:r>
            <a:endParaRPr lang="en-US" sz="1400" dirty="0"/>
          </a:p>
          <a:p>
            <a:pPr indent="0" marL="0">
              <a:spcAft>
                <a:spcPts val="500"/>
              </a:spcAft>
              <a:buNone/>
            </a:pPr>
            <a:r>
              <a:rPr lang="en-US" sz="600" dirty="0">
                <a:solidFill>
                  <a:schemeClr val="tx1"/>
                </a:solidFill>
              </a:rPr>
              <a:t> </a:t>
            </a:r>
            <a:endParaRPr lang="en-US" sz="1400" dirty="0"/>
          </a:p>
          <a:p>
            <a:pPr indent="0" marL="0">
              <a:spcAft>
                <a:spcPts val="500"/>
              </a:spcAft>
              <a:buNone/>
            </a:pPr>
            <a:r>
              <a:rPr lang="en-US" sz="1400" i="1" dirty="0">
                <a:solidFill>
                  <a:srgbClr val="0F766E"/>
                </a:solidFill>
              </a:rPr>
              <a:t>In production the posted record is read-only and corrections use a reversing entry.</a:t>
            </a:r>
            <a:endParaRPr lang="en-US" sz="1400" dirty="0"/>
          </a:p>
        </p:txBody>
      </p:sp>
      <p:sp>
        <p:nvSpPr>
          <p:cNvPr id="12" name="Shape 10"/>
          <p:cNvSpPr/>
          <p:nvPr/>
        </p:nvSpPr>
        <p:spPr>
          <a:xfrm>
            <a:off x="6583680" y="1280160"/>
            <a:ext cx="2423160" cy="457200"/>
          </a:xfrm>
          <a:prstGeom prst="rect">
            <a:avLst/>
          </a:prstGeom>
          <a:solidFill>
            <a:srgbClr val="1F3A5F"/>
          </a:solidFill>
          <a:ln w="12700">
            <a:solidFill>
              <a:srgbClr val="1F3A5F"/>
            </a:solidFill>
            <a:prstDash val="solid"/>
          </a:ln>
        </p:spPr>
      </p:sp>
      <p:sp>
        <p:nvSpPr>
          <p:cNvPr id="13" name="Text 11"/>
          <p:cNvSpPr txBox="1"/>
          <p:nvPr/>
        </p:nvSpPr>
        <p:spPr>
          <a:xfrm>
            <a:off x="6720840" y="1280160"/>
            <a:ext cx="2148840" cy="457200"/>
          </a:xfrm>
          <a:prstGeom prst="rect">
            <a:avLst/>
          </a:prstGeom>
          <a:noFill/>
          <a:ln/>
        </p:spPr>
        <p:txBody>
          <a:bodyPr wrap="square" lIns="0" tIns="0" rIns="0" bIns="0" rtlCol="0" anchor="ctr"/>
          <a:lstStyle/>
          <a:p>
            <a:pPr indent="0" marL="0">
              <a:buNone/>
            </a:pPr>
            <a:r>
              <a:rPr lang="en-US" sz="1500" b="1" dirty="0">
                <a:solidFill>
                  <a:srgbClr val="FFFFFF"/>
                </a:solidFill>
              </a:rPr>
              <a:t>4 payment gates</a:t>
            </a:r>
            <a:endParaRPr lang="en-US" sz="1500" dirty="0"/>
          </a:p>
        </p:txBody>
      </p:sp>
      <p:sp>
        <p:nvSpPr>
          <p:cNvPr id="14" name="Shape 12"/>
          <p:cNvSpPr/>
          <p:nvPr/>
        </p:nvSpPr>
        <p:spPr>
          <a:xfrm>
            <a:off x="6583680" y="1737360"/>
            <a:ext cx="2423160" cy="3886200"/>
          </a:xfrm>
          <a:prstGeom prst="rect">
            <a:avLst/>
          </a:prstGeom>
          <a:solidFill>
            <a:srgbClr val="FFFFFF"/>
          </a:solidFill>
          <a:ln w="9525">
            <a:solidFill>
              <a:srgbClr val="D6D3D1"/>
            </a:solidFill>
            <a:prstDash val="solid"/>
          </a:ln>
        </p:spPr>
      </p:sp>
      <p:sp>
        <p:nvSpPr>
          <p:cNvPr id="15" name="Text 13"/>
          <p:cNvSpPr txBox="1"/>
          <p:nvPr/>
        </p:nvSpPr>
        <p:spPr>
          <a:xfrm>
            <a:off x="6720840" y="1874520"/>
            <a:ext cx="2148840" cy="3657600"/>
          </a:xfrm>
          <a:prstGeom prst="rect">
            <a:avLst/>
          </a:prstGeom>
          <a:noFill/>
          <a:ln/>
        </p:spPr>
        <p:txBody>
          <a:bodyPr wrap="square" lIns="0" tIns="0" rIns="0" bIns="0" rtlCol="0" anchor="t"/>
          <a:lstStyle/>
          <a:p>
            <a:pPr indent="0" marL="0">
              <a:spcAft>
                <a:spcPts val="500"/>
              </a:spcAft>
              <a:buNone/>
            </a:pPr>
            <a:r>
              <a:rPr lang="en-US" sz="1400" dirty="0">
                <a:solidFill>
                  <a:schemeClr val="tx1"/>
                </a:solidFill>
              </a:rPr>
              <a:t>1. Posted</a:t>
            </a:r>
            <a:endParaRPr lang="en-US" sz="1400" dirty="0"/>
          </a:p>
          <a:p>
            <a:pPr indent="0" marL="0">
              <a:spcAft>
                <a:spcPts val="500"/>
              </a:spcAft>
              <a:buNone/>
            </a:pPr>
            <a:r>
              <a:rPr lang="en-US" sz="1400" dirty="0">
                <a:solidFill>
                  <a:schemeClr val="tx1"/>
                </a:solidFill>
              </a:rPr>
              <a:t>2. Vendor active</a:t>
            </a:r>
            <a:endParaRPr lang="en-US" sz="1400" dirty="0"/>
          </a:p>
          <a:p>
            <a:pPr indent="0" marL="0">
              <a:spcAft>
                <a:spcPts val="500"/>
              </a:spcAft>
              <a:buNone/>
            </a:pPr>
            <a:r>
              <a:rPr lang="en-US" sz="1400" dirty="0">
                <a:solidFill>
                  <a:schemeClr val="tx1"/>
                </a:solidFill>
              </a:rPr>
              <a:t>3. Due date: Thu 2026-10-29 run, before the 2026-11-04 due date</a:t>
            </a:r>
            <a:endParaRPr lang="en-US" sz="1400" dirty="0"/>
          </a:p>
          <a:p>
            <a:pPr indent="0" marL="0">
              <a:spcAft>
                <a:spcPts val="500"/>
              </a:spcAft>
              <a:buNone/>
            </a:pPr>
            <a:r>
              <a:rPr lang="en-US" sz="1400" dirty="0">
                <a:solidFill>
                  <a:schemeClr val="tx1"/>
                </a:solidFill>
              </a:rPr>
              <a:t>4. Fund cash available</a:t>
            </a:r>
            <a:endParaRPr lang="en-US" sz="1400" dirty="0"/>
          </a:p>
          <a:p>
            <a:pPr indent="0" marL="0">
              <a:spcAft>
                <a:spcPts val="500"/>
              </a:spcAft>
              <a:buNone/>
            </a:pPr>
            <a:r>
              <a:rPr lang="en-US" sz="600" dirty="0">
                <a:solidFill>
                  <a:schemeClr val="tx1"/>
                </a:solidFill>
              </a:rPr>
              <a:t> </a:t>
            </a:r>
            <a:endParaRPr lang="en-US" sz="1400" dirty="0"/>
          </a:p>
          <a:p>
            <a:pPr indent="0" marL="0">
              <a:spcAft>
                <a:spcPts val="500"/>
              </a:spcAft>
              <a:buNone/>
            </a:pPr>
            <a:r>
              <a:rPr lang="en-US" sz="1400" i="1" dirty="0">
                <a:solidFill>
                  <a:srgbClr val="0F766E"/>
                </a:solidFill>
              </a:rPr>
              <a:t>One ACH for $30,000. Each fund relieves its own payable.</a:t>
            </a:r>
            <a:endParaRPr lang="en-US" sz="1400" dirty="0"/>
          </a:p>
        </p:txBody>
      </p:sp>
      <p:sp>
        <p:nvSpPr>
          <p:cNvPr id="16" name="Shape 14"/>
          <p:cNvSpPr/>
          <p:nvPr/>
        </p:nvSpPr>
        <p:spPr>
          <a:xfrm>
            <a:off x="9189720" y="1280160"/>
            <a:ext cx="2423160" cy="457200"/>
          </a:xfrm>
          <a:prstGeom prst="rect">
            <a:avLst/>
          </a:prstGeom>
          <a:solidFill>
            <a:srgbClr val="0F766E"/>
          </a:solidFill>
          <a:ln w="12700">
            <a:solidFill>
              <a:srgbClr val="0F766E"/>
            </a:solidFill>
            <a:prstDash val="solid"/>
          </a:ln>
        </p:spPr>
      </p:sp>
      <p:sp>
        <p:nvSpPr>
          <p:cNvPr id="17" name="Text 15"/>
          <p:cNvSpPr txBox="1"/>
          <p:nvPr/>
        </p:nvSpPr>
        <p:spPr>
          <a:xfrm>
            <a:off x="9326880" y="1280160"/>
            <a:ext cx="2148840" cy="457200"/>
          </a:xfrm>
          <a:prstGeom prst="rect">
            <a:avLst/>
          </a:prstGeom>
          <a:noFill/>
          <a:ln/>
        </p:spPr>
        <p:txBody>
          <a:bodyPr wrap="square" lIns="0" tIns="0" rIns="0" bIns="0" rtlCol="0" anchor="ctr"/>
          <a:lstStyle/>
          <a:p>
            <a:pPr indent="0" marL="0">
              <a:buNone/>
            </a:pPr>
            <a:r>
              <a:rPr lang="en-US" sz="1500" b="1" dirty="0">
                <a:solidFill>
                  <a:srgbClr val="FFFFFF"/>
                </a:solidFill>
              </a:rPr>
              <a:t>Audit explanation</a:t>
            </a:r>
            <a:endParaRPr lang="en-US" sz="1500" dirty="0"/>
          </a:p>
        </p:txBody>
      </p:sp>
      <p:sp>
        <p:nvSpPr>
          <p:cNvPr id="18" name="Shape 16"/>
          <p:cNvSpPr/>
          <p:nvPr/>
        </p:nvSpPr>
        <p:spPr>
          <a:xfrm>
            <a:off x="9189720" y="1737360"/>
            <a:ext cx="2423160" cy="3886200"/>
          </a:xfrm>
          <a:prstGeom prst="rect">
            <a:avLst/>
          </a:prstGeom>
          <a:solidFill>
            <a:srgbClr val="F0FDFA"/>
          </a:solidFill>
          <a:ln w="9525">
            <a:solidFill>
              <a:srgbClr val="D6D3D1"/>
            </a:solidFill>
            <a:prstDash val="solid"/>
          </a:ln>
        </p:spPr>
      </p:sp>
      <p:sp>
        <p:nvSpPr>
          <p:cNvPr id="19" name="Text 17"/>
          <p:cNvSpPr txBox="1"/>
          <p:nvPr/>
        </p:nvSpPr>
        <p:spPr>
          <a:xfrm>
            <a:off x="9326880" y="1874520"/>
            <a:ext cx="2148840" cy="365760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chemeClr val="tx1"/>
                </a:solidFill>
              </a:rPr>
              <a:t>For four audiences: finance, department manager, auditor, public.</a:t>
            </a:r>
            <a:endParaRPr lang="en-US" sz="1400" dirty="0"/>
          </a:p>
          <a:p>
            <a:pPr marL="342900" indent="-342900">
              <a:spcAft>
                <a:spcPts val="500"/>
              </a:spcAft>
              <a:buSzPct val="100000"/>
              <a:buChar char="•"/>
            </a:pPr>
            <a:r>
              <a:rPr lang="en-US" sz="1400" dirty="0">
                <a:solidFill>
                  <a:schemeClr val="tx1"/>
                </a:solidFill>
              </a:rPr>
              <a:t>Generated from the transaction record and event log.</a:t>
            </a:r>
            <a:endParaRPr lang="en-US" sz="1400" dirty="0"/>
          </a:p>
          <a:p>
            <a:pPr marL="342900" indent="-342900">
              <a:spcAft>
                <a:spcPts val="500"/>
              </a:spcAft>
              <a:buSzPct val="100000"/>
              <a:buChar char="•"/>
            </a:pPr>
            <a:r>
              <a:rPr lang="en-US" sz="1400" dirty="0">
                <a:solidFill>
                  <a:schemeClr val="tx1"/>
                </a:solidFill>
              </a:rPr>
              <a:t>Guardrail withholds text that names an amount, fund or person not in the record.</a:t>
            </a:r>
            <a:endParaRPr lang="en-US" sz="1400" dirty="0"/>
          </a:p>
        </p:txBody>
      </p:sp>
      <p:sp>
        <p:nvSpPr>
          <p:cNvPr id="20" name="Text 18"/>
          <p:cNvSpPr txBox="1"/>
          <p:nvPr/>
        </p:nvSpPr>
        <p:spPr>
          <a:xfrm>
            <a:off x="548640" y="5806440"/>
            <a:ext cx="11064240" cy="457200"/>
          </a:xfrm>
          <a:prstGeom prst="rect">
            <a:avLst/>
          </a:prstGeom>
          <a:noFill/>
          <a:ln/>
        </p:spPr>
        <p:txBody>
          <a:bodyPr wrap="square" lIns="0" tIns="0" rIns="0" bIns="0" rtlCol="0" anchor="t"/>
          <a:lstStyle/>
          <a:p>
            <a:pPr indent="0" marL="0">
              <a:buNone/>
            </a:pPr>
            <a:r>
              <a:rPr lang="en-US" sz="1500" i="1" dirty="0">
                <a:solidFill>
                  <a:schemeClr val="accent2"/>
                </a:solidFill>
              </a:rPr>
              <a:t>Department heads see only their own lines, the budget left after, and why they are on the route; the Finance Director sees all lines.</a:t>
            </a:r>
            <a:endParaRPr lang="en-US" sz="15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REQUIRED 4 · GL DISTRIBUTION AND POSTING PREVIEW</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Accounting entries</a:t>
            </a:r>
            <a:endParaRPr lang="en-US" sz="3000" dirty="0"/>
          </a:p>
        </p:txBody>
      </p:sp>
      <p:sp>
        <p:nvSpPr>
          <p:cNvPr id="4" name="Text 2"/>
          <p:cNvSpPr txBox="1"/>
          <p:nvPr/>
        </p:nvSpPr>
        <p:spPr>
          <a:xfrm>
            <a:off x="548640" y="1280160"/>
            <a:ext cx="6949440" cy="320040"/>
          </a:xfrm>
          <a:prstGeom prst="rect">
            <a:avLst/>
          </a:prstGeom>
          <a:noFill/>
          <a:ln/>
        </p:spPr>
        <p:txBody>
          <a:bodyPr wrap="square" lIns="0" tIns="0" rIns="0" bIns="0" rtlCol="0" anchor="t"/>
          <a:lstStyle/>
          <a:p>
            <a:pPr indent="0" marL="0">
              <a:buNone/>
            </a:pPr>
            <a:r>
              <a:rPr lang="en-US" sz="1500" b="1" dirty="0">
                <a:solidFill>
                  <a:schemeClr val="tx2"/>
                </a:solidFill>
              </a:rPr>
              <a:t>On posting, one balanced entry per fund</a:t>
            </a:r>
            <a:endParaRPr lang="en-US" sz="15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6949440" cy="914400"/>
        </p:xfrm>
        <a:graphic>
          <a:graphicData uri="http://schemas.openxmlformats.org/drawingml/2006/table">
            <a:tbl>
              <a:tblPr/>
              <a:tblGrid>
                <a:gridCol w="1005840"/>
                <a:gridCol w="914400"/>
                <a:gridCol w="1828800"/>
                <a:gridCol w="2377440"/>
                <a:gridCol w="822960"/>
              </a:tblGrid>
              <a:tr h="384048">
                <a:tc>
                  <a:txBody>
                    <a:bodyPr/>
                    <a:lstStyle/>
                    <a:p>
                      <a:pPr indent="0" marL="0">
                        <a:buNone/>
                      </a:pPr>
                      <a:r>
                        <a:rPr lang="en-US" sz="1100" b="1" dirty="0">
                          <a:solidFill>
                            <a:srgbClr val="FFFFFF"/>
                          </a:solidFill>
                        </a:rPr>
                        <a:t>Fund</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Basis</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Debit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Credit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Amount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r>
              <a:tr h="384048">
                <a:tc>
                  <a:txBody>
                    <a:bodyPr/>
                    <a:lstStyle/>
                    <a:p>
                      <a:pPr algn="l" indent="0" marL="0">
                        <a:buNone/>
                      </a:pPr>
                      <a:r>
                        <a:rPr lang="en-US" sz="1100" b="1" dirty="0">
                          <a:solidFill>
                            <a:srgbClr val="000000"/>
                          </a:solidFill>
                        </a:rPr>
                        <a:t>101 General</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Modified</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Expenditure 101-140-5410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Accounts Payable 101-2010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r" indent="0" marL="0">
                        <a:buNone/>
                      </a:pPr>
                      <a:r>
                        <a:rPr lang="en-US" sz="1100" dirty="0">
                          <a:solidFill>
                            <a:srgbClr val="000000"/>
                          </a:solidFill>
                        </a:rPr>
                        <a:t>$12,000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384048">
                <a:tc>
                  <a:txBody>
                    <a:bodyPr/>
                    <a:lstStyle/>
                    <a:p>
                      <a:pPr algn="l" indent="0" marL="0">
                        <a:buNone/>
                      </a:pPr>
                      <a:r>
                        <a:rPr lang="en-US" sz="1100" b="1" dirty="0">
                          <a:solidFill>
                            <a:srgbClr val="000000"/>
                          </a:solidFill>
                        </a:rPr>
                        <a:t>202 Street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Modified</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Expenditure 202-310-5420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Accounts Payable 202-2010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r" indent="0" marL="0">
                        <a:buNone/>
                      </a:pPr>
                      <a:r>
                        <a:rPr lang="en-US" sz="1100" dirty="0">
                          <a:solidFill>
                            <a:srgbClr val="000000"/>
                          </a:solidFill>
                        </a:rPr>
                        <a:t>$8,000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384048">
                <a:tc>
                  <a:txBody>
                    <a:bodyPr/>
                    <a:lstStyle/>
                    <a:p>
                      <a:pPr algn="l" indent="0" marL="0">
                        <a:buNone/>
                      </a:pPr>
                      <a:r>
                        <a:rPr lang="en-US" sz="1100" b="1" dirty="0">
                          <a:solidFill>
                            <a:srgbClr val="000000"/>
                          </a:solidFill>
                        </a:rPr>
                        <a:t>501 Water</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Full accrual</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Expense 501-610-5430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Accounts Payable 501-2010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r" indent="0" marL="0">
                        <a:buNone/>
                      </a:pPr>
                      <a:r>
                        <a:rPr lang="en-US" sz="1100" dirty="0">
                          <a:solidFill>
                            <a:srgbClr val="000000"/>
                          </a:solidFill>
                        </a:rPr>
                        <a:t>$10,000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bl>
          </a:graphicData>
        </a:graphic>
      </p:graphicFrame>
      <p:sp>
        <p:nvSpPr>
          <p:cNvPr id="6" name="Text 3"/>
          <p:cNvSpPr txBox="1"/>
          <p:nvPr/>
        </p:nvSpPr>
        <p:spPr>
          <a:xfrm>
            <a:off x="548640" y="3337560"/>
            <a:ext cx="6949440" cy="320040"/>
          </a:xfrm>
          <a:prstGeom prst="rect">
            <a:avLst/>
          </a:prstGeom>
          <a:noFill/>
          <a:ln/>
        </p:spPr>
        <p:txBody>
          <a:bodyPr wrap="square" lIns="0" tIns="0" rIns="0" bIns="0" rtlCol="0" anchor="t"/>
          <a:lstStyle/>
          <a:p>
            <a:pPr indent="0" marL="0">
              <a:buNone/>
            </a:pPr>
            <a:r>
              <a:rPr lang="en-US" sz="1500" b="1" dirty="0">
                <a:solidFill>
                  <a:schemeClr val="tx2"/>
                </a:solidFill>
              </a:rPr>
              <a:t>On payment, each fund pays from its share of pooled cash</a:t>
            </a:r>
            <a:endParaRPr lang="en-US" sz="1500" dirty="0"/>
          </a:p>
        </p:txBody>
      </p:sp>
      <p:graphicFrame>
        <p:nvGraphicFramePr>
          <p:cNvPr id="21" name="Table 1"/>
          <p:cNvGraphicFramePr>
            <a:graphicFrameLocks noGrp="1"/>
          </p:cNvGraphicFramePr>
          <p:nvPr>
            <p:extLst>
              <p:ext uri="{D42A27DB-BD31-4B8C-83A1-F6EECF244321}">
                <p14:modId xmlns:p14="http://schemas.microsoft.com/office/powerpoint/2010/main" val="1579011935"/>
              </p:ext>
            </p:extLst>
          </p:nvPr>
        </p:nvGraphicFramePr>
        <p:xfrm>
          <a:off x="548640" y="3703320"/>
          <a:ext cx="6949440" cy="914400"/>
        </p:xfrm>
        <a:graphic>
          <a:graphicData uri="http://schemas.openxmlformats.org/drawingml/2006/table">
            <a:tbl>
              <a:tblPr/>
              <a:tblGrid>
                <a:gridCol w="1005840"/>
                <a:gridCol w="914400"/>
                <a:gridCol w="1828800"/>
                <a:gridCol w="2377440"/>
                <a:gridCol w="822960"/>
              </a:tblGrid>
              <a:tr h="384048">
                <a:tc>
                  <a:txBody>
                    <a:bodyPr/>
                    <a:lstStyle/>
                    <a:p>
                      <a:pPr indent="0" marL="0">
                        <a:buNone/>
                      </a:pPr>
                      <a:r>
                        <a:rPr lang="en-US" sz="1100" b="1" dirty="0">
                          <a:solidFill>
                            <a:srgbClr val="FFFFFF"/>
                          </a:solidFill>
                        </a:rPr>
                        <a:t>Fund</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Basis</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Debit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Credit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100" b="1" dirty="0">
                          <a:solidFill>
                            <a:srgbClr val="FFFFFF"/>
                          </a:solidFill>
                        </a:rPr>
                        <a:t>Amount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r>
              <a:tr h="384048">
                <a:tc>
                  <a:txBody>
                    <a:bodyPr/>
                    <a:lstStyle/>
                    <a:p>
                      <a:pPr algn="l" indent="0" marL="0">
                        <a:buNone/>
                      </a:pPr>
                      <a:r>
                        <a:rPr lang="en-US" sz="1100" b="1" dirty="0">
                          <a:solidFill>
                            <a:srgbClr val="000000"/>
                          </a:solidFill>
                        </a:rPr>
                        <a:t>101 General</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Modified</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Accounts Payable 101-2010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Equity in Pooled Cash 101-1010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r" indent="0" marL="0">
                        <a:buNone/>
                      </a:pPr>
                      <a:r>
                        <a:rPr lang="en-US" sz="1100" dirty="0">
                          <a:solidFill>
                            <a:srgbClr val="000000"/>
                          </a:solidFill>
                        </a:rPr>
                        <a:t>$12,000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384048">
                <a:tc>
                  <a:txBody>
                    <a:bodyPr/>
                    <a:lstStyle/>
                    <a:p>
                      <a:pPr algn="l" indent="0" marL="0">
                        <a:buNone/>
                      </a:pPr>
                      <a:r>
                        <a:rPr lang="en-US" sz="1100" b="1" dirty="0">
                          <a:solidFill>
                            <a:srgbClr val="000000"/>
                          </a:solidFill>
                        </a:rPr>
                        <a:t>202 Street</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Modified</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Accounts Payable 202-2010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Equity in Pooled Cash 202-1010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r" indent="0" marL="0">
                        <a:buNone/>
                      </a:pPr>
                      <a:r>
                        <a:rPr lang="en-US" sz="1100" dirty="0">
                          <a:solidFill>
                            <a:srgbClr val="000000"/>
                          </a:solidFill>
                        </a:rPr>
                        <a:t>$8,000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384048">
                <a:tc>
                  <a:txBody>
                    <a:bodyPr/>
                    <a:lstStyle/>
                    <a:p>
                      <a:pPr algn="l" indent="0" marL="0">
                        <a:buNone/>
                      </a:pPr>
                      <a:r>
                        <a:rPr lang="en-US" sz="1100" b="1" dirty="0">
                          <a:solidFill>
                            <a:srgbClr val="000000"/>
                          </a:solidFill>
                        </a:rPr>
                        <a:t>501 Water</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Full accrual</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Accounts Payable 501-2010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l" indent="0" marL="0">
                        <a:buNone/>
                      </a:pPr>
                      <a:r>
                        <a:rPr lang="en-US" sz="1100" dirty="0">
                          <a:solidFill>
                            <a:srgbClr val="000000"/>
                          </a:solidFill>
                        </a:rPr>
                        <a:t>Equity in Pooled Cash 501-1010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algn="r" indent="0" marL="0">
                        <a:buNone/>
                      </a:pPr>
                      <a:r>
                        <a:rPr lang="en-US" sz="1100" dirty="0">
                          <a:solidFill>
                            <a:srgbClr val="000000"/>
                          </a:solidFill>
                        </a:rPr>
                        <a:t>$10,000</a:t>
                      </a:r>
                      <a:endParaRPr lang="en-US" sz="1100" dirty="0"/>
                    </a:p>
                  </a:txBody>
                  <a:tcPr marL="54864" marR="54864" marT="54864" marB="54864"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bl>
          </a:graphicData>
        </a:graphic>
      </p:graphicFrame>
      <p:sp>
        <p:nvSpPr>
          <p:cNvPr id="8" name="Text 4"/>
          <p:cNvSpPr txBox="1"/>
          <p:nvPr/>
        </p:nvSpPr>
        <p:spPr>
          <a:xfrm>
            <a:off x="548640" y="5257800"/>
            <a:ext cx="6949440" cy="548640"/>
          </a:xfrm>
          <a:prstGeom prst="rect">
            <a:avLst/>
          </a:prstGeom>
          <a:noFill/>
          <a:ln/>
        </p:spPr>
        <p:txBody>
          <a:bodyPr wrap="square" lIns="0" tIns="0" rIns="0" bIns="0" rtlCol="0" anchor="t"/>
          <a:lstStyle/>
          <a:p>
            <a:pPr indent="0" marL="0">
              <a:buNone/>
            </a:pPr>
            <a:r>
              <a:rPr lang="en-US" sz="1300" i="1" dirty="0">
                <a:solidFill>
                  <a:schemeClr val="accent2"/>
                </a:solidFill>
              </a:rPr>
              <a:t>Debits equal credits inside each fund, not just in total. Entries shown after the approved L2 budget transfer.</a:t>
            </a:r>
            <a:endParaRPr lang="en-US" sz="1300" dirty="0"/>
          </a:p>
        </p:txBody>
      </p:sp>
      <p:sp>
        <p:nvSpPr>
          <p:cNvPr id="9" name="differences"/>
          <p:cNvSpPr/>
          <p:nvPr/>
        </p:nvSpPr>
        <p:spPr>
          <a:xfrm>
            <a:off x="7818120" y="1280160"/>
            <a:ext cx="3794760" cy="2240280"/>
          </a:xfrm>
          <a:prstGeom prst="roundRect">
            <a:avLst>
              <a:gd name="adj" fmla="val 3265"/>
            </a:avLst>
          </a:prstGeom>
          <a:solidFill>
            <a:srgbClr val="EEF2F7"/>
          </a:solidFill>
          <a:ln w="9525">
            <a:solidFill>
              <a:srgbClr val="D6D3D1"/>
            </a:solidFill>
            <a:prstDash val="solid"/>
          </a:ln>
        </p:spPr>
      </p:sp>
      <p:sp>
        <p:nvSpPr>
          <p:cNvPr id="10" name="Text 6"/>
          <p:cNvSpPr txBox="1"/>
          <p:nvPr/>
        </p:nvSpPr>
        <p:spPr>
          <a:xfrm>
            <a:off x="8046720" y="1417320"/>
            <a:ext cx="3383280" cy="365760"/>
          </a:xfrm>
          <a:prstGeom prst="rect">
            <a:avLst/>
          </a:prstGeom>
          <a:noFill/>
          <a:ln/>
        </p:spPr>
        <p:txBody>
          <a:bodyPr wrap="square" lIns="0" tIns="0" rIns="0" bIns="0" rtlCol="0" anchor="t"/>
          <a:lstStyle/>
          <a:p>
            <a:pPr indent="0" marL="0">
              <a:buNone/>
            </a:pPr>
            <a:r>
              <a:rPr lang="en-US" sz="1600" b="1" dirty="0">
                <a:solidFill>
                  <a:schemeClr val="tx2"/>
                </a:solidFill>
              </a:rPr>
              <a:t>Governmental vs enterprise</a:t>
            </a:r>
            <a:endParaRPr lang="en-US" sz="1600" dirty="0"/>
          </a:p>
        </p:txBody>
      </p:sp>
      <p:sp>
        <p:nvSpPr>
          <p:cNvPr id="11" name="Text 7"/>
          <p:cNvSpPr txBox="1"/>
          <p:nvPr/>
        </p:nvSpPr>
        <p:spPr>
          <a:xfrm>
            <a:off x="8046720" y="1783080"/>
            <a:ext cx="3383280" cy="1691640"/>
          </a:xfrm>
          <a:prstGeom prst="rect">
            <a:avLst/>
          </a:prstGeom>
          <a:noFill/>
          <a:ln/>
        </p:spPr>
        <p:txBody>
          <a:bodyPr wrap="square" lIns="0" tIns="0" rIns="0" bIns="0" rtlCol="0" anchor="t"/>
          <a:lstStyle/>
          <a:p>
            <a:pPr indent="0" marL="0">
              <a:spcAft>
                <a:spcPts val="600"/>
              </a:spcAft>
              <a:buNone/>
            </a:pPr>
            <a:r>
              <a:rPr lang="en-US" sz="1200" b="1" dirty="0">
                <a:solidFill>
                  <a:schemeClr val="tx1"/>
                </a:solidFill>
              </a:rPr>
              <a:t>Expenditure vs expense. </a:t>
            </a:r>
            <a:pPr indent="0" marL="0">
              <a:spcAft>
                <a:spcPts val="600"/>
              </a:spcAft>
              <a:buNone/>
            </a:pPr>
            <a:r>
              <a:rPr lang="en-US" sz="1200" dirty="0">
                <a:solidFill>
                  <a:schemeClr val="tx1"/>
                </a:solidFill>
              </a:rPr>
              <a:t>101 and 202 record expenditures. 501 records an expense, like a business.</a:t>
            </a:r>
            <a:endParaRPr lang="en-US" sz="1200" dirty="0"/>
          </a:p>
          <a:p>
            <a:pPr indent="0" marL="0">
              <a:spcAft>
                <a:spcPts val="600"/>
              </a:spcAft>
              <a:buNone/>
            </a:pPr>
            <a:r>
              <a:rPr lang="en-US" sz="1200" b="1" dirty="0">
                <a:solidFill>
                  <a:schemeClr val="tx1"/>
                </a:solidFill>
              </a:rPr>
              <a:t>Capital. </a:t>
            </a:r>
            <a:pPr indent="0" marL="0">
              <a:spcAft>
                <a:spcPts val="600"/>
              </a:spcAft>
              <a:buNone/>
            </a:pPr>
            <a:r>
              <a:rPr lang="en-US" sz="1200" dirty="0">
                <a:solidFill>
                  <a:schemeClr val="tx1"/>
                </a:solidFill>
              </a:rPr>
              <a:t>At $25,000 and up, 501 would capitalize and depreciate. A governmental fund records a capital outlay expenditure.</a:t>
            </a:r>
            <a:endParaRPr lang="en-US" sz="1200" dirty="0"/>
          </a:p>
          <a:p>
            <a:pPr indent="0" marL="0">
              <a:spcAft>
                <a:spcPts val="600"/>
              </a:spcAft>
              <a:buNone/>
            </a:pPr>
            <a:r>
              <a:rPr lang="en-US" sz="1200" b="1" dirty="0">
                <a:solidFill>
                  <a:schemeClr val="tx1"/>
                </a:solidFill>
              </a:rPr>
              <a:t>Appropriation. </a:t>
            </a:r>
            <a:pPr indent="0" marL="0">
              <a:spcAft>
                <a:spcPts val="600"/>
              </a:spcAft>
              <a:buNone/>
            </a:pPr>
            <a:r>
              <a:rPr lang="en-US" sz="1200" dirty="0">
                <a:solidFill>
                  <a:schemeClr val="tx1"/>
                </a:solidFill>
              </a:rPr>
              <a:t>In production the budget effect would post to the budgetary ledger only, not to these GL entries.</a:t>
            </a:r>
            <a:endParaRPr lang="en-US" sz="1200" dirty="0"/>
          </a:p>
        </p:txBody>
      </p:sp>
      <p:pic>
        <p:nvPicPr>
          <p:cNvPr id="12" name="Image 0" descr="Prototype GL preview: one balanced entry per fund">    </p:cNvPr>
          <p:cNvPicPr>
            <a:picLocks noChangeAspect="1"/>
          </p:cNvPicPr>
          <p:nvPr/>
        </p:nvPicPr>
        <p:blipFill>
          <a:blip r:embed="rId1"/>
          <a:stretch>
            <a:fillRect/>
          </a:stretch>
        </p:blipFill>
        <p:spPr>
          <a:xfrm>
            <a:off x="7818120" y="3703320"/>
            <a:ext cx="3794760" cy="1325376"/>
          </a:xfrm>
          <a:prstGeom prst="rect">
            <a:avLst/>
          </a:prstGeom>
        </p:spPr>
      </p:pic>
      <p:sp>
        <p:nvSpPr>
          <p:cNvPr id="13" name="Shape 8"/>
          <p:cNvSpPr/>
          <p:nvPr/>
        </p:nvSpPr>
        <p:spPr>
          <a:xfrm>
            <a:off x="7818120" y="3703320"/>
            <a:ext cx="3794760" cy="1325376"/>
          </a:xfrm>
          <a:prstGeom prst="rect">
            <a:avLst/>
          </a:prstGeom>
          <a:ln w="9525">
            <a:solidFill>
              <a:srgbClr val="D6D3D1"/>
            </a:solidFill>
            <a:prstDash val="solid"/>
          </a:ln>
        </p:spPr>
      </p:sp>
      <p:sp>
        <p:nvSpPr>
          <p:cNvPr id="14" name="Text 9"/>
          <p:cNvSpPr txBox="1"/>
          <p:nvPr/>
        </p:nvSpPr>
        <p:spPr>
          <a:xfrm>
            <a:off x="548640" y="5989320"/>
            <a:ext cx="11064240" cy="292608"/>
          </a:xfrm>
          <a:prstGeom prst="rect">
            <a:avLst/>
          </a:prstGeom>
          <a:noFill/>
          <a:ln/>
        </p:spPr>
        <p:txBody>
          <a:bodyPr wrap="square" lIns="0" tIns="0" rIns="0" bIns="0" rtlCol="0" anchor="t"/>
          <a:lstStyle/>
          <a:p>
            <a:pPr indent="0" marL="0">
              <a:buNone/>
            </a:pPr>
            <a:r>
              <a:rPr lang="en-US" sz="1000" dirty="0">
                <a:solidFill>
                  <a:srgbClr val="78716C"/>
                </a:solidFill>
              </a:rPr>
              <a:t>Sources: NY OSC ch. XVI.3.D (expenditures vs expenses); Wisconsin Accounting Manual 16-03 (capital outlay vs capitalize).</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EVALUATION PRINCIPLE · DETERMINISTIC VS GENERATIVE</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Rules decide, AI explains</a:t>
            </a:r>
            <a:endParaRPr lang="en-US" sz="3000" dirty="0"/>
          </a:p>
        </p:txBody>
      </p:sp>
      <p:sp>
        <p:nvSpPr>
          <p:cNvPr id="4" name="Shape 2"/>
          <p:cNvSpPr/>
          <p:nvPr/>
        </p:nvSpPr>
        <p:spPr>
          <a:xfrm>
            <a:off x="548640" y="1280160"/>
            <a:ext cx="3429000" cy="502920"/>
          </a:xfrm>
          <a:prstGeom prst="rect">
            <a:avLst/>
          </a:prstGeom>
          <a:solidFill>
            <a:srgbClr val="1F3A5F"/>
          </a:solidFill>
          <a:ln w="12700">
            <a:solidFill>
              <a:srgbClr val="1F3A5F"/>
            </a:solidFill>
            <a:prstDash val="solid"/>
          </a:ln>
        </p:spPr>
      </p:sp>
      <p:sp>
        <p:nvSpPr>
          <p:cNvPr id="5" name="Text 3"/>
          <p:cNvSpPr txBox="1"/>
          <p:nvPr/>
        </p:nvSpPr>
        <p:spPr>
          <a:xfrm>
            <a:off x="731520" y="1280160"/>
            <a:ext cx="3108960" cy="502920"/>
          </a:xfrm>
          <a:prstGeom prst="rect">
            <a:avLst/>
          </a:prstGeom>
          <a:noFill/>
          <a:ln/>
        </p:spPr>
        <p:txBody>
          <a:bodyPr wrap="square" lIns="0" tIns="0" rIns="0" bIns="0" rtlCol="0" anchor="ctr"/>
          <a:lstStyle/>
          <a:p>
            <a:pPr indent="0" marL="0">
              <a:buNone/>
            </a:pPr>
            <a:r>
              <a:rPr lang="en-US" sz="1600" b="1" dirty="0">
                <a:solidFill>
                  <a:srgbClr val="FFFFFF"/>
                </a:solidFill>
              </a:rPr>
              <a:t>Deterministic rules</a:t>
            </a:r>
            <a:endParaRPr lang="en-US" sz="1600" dirty="0"/>
          </a:p>
        </p:txBody>
      </p:sp>
      <p:sp>
        <p:nvSpPr>
          <p:cNvPr id="6" name="Shape 4"/>
          <p:cNvSpPr/>
          <p:nvPr/>
        </p:nvSpPr>
        <p:spPr>
          <a:xfrm>
            <a:off x="548640" y="1783080"/>
            <a:ext cx="3429000" cy="2926080"/>
          </a:xfrm>
          <a:prstGeom prst="rect">
            <a:avLst/>
          </a:prstGeom>
          <a:solidFill>
            <a:srgbClr val="FFFFFF"/>
          </a:solidFill>
          <a:ln w="9525">
            <a:solidFill>
              <a:srgbClr val="D6D3D1"/>
            </a:solidFill>
            <a:prstDash val="solid"/>
          </a:ln>
        </p:spPr>
      </p:sp>
      <p:sp>
        <p:nvSpPr>
          <p:cNvPr id="7" name="Text 5"/>
          <p:cNvSpPr txBox="1"/>
          <p:nvPr/>
        </p:nvSpPr>
        <p:spPr>
          <a:xfrm>
            <a:off x="731520" y="1920240"/>
            <a:ext cx="3108960" cy="269748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chemeClr val="tx1"/>
                </a:solidFill>
              </a:rPr>
              <a:t>COA, total, budget and purpose checks</a:t>
            </a:r>
            <a:endParaRPr lang="en-US" sz="1500" dirty="0"/>
          </a:p>
          <a:p>
            <a:pPr marL="342900" indent="-342900">
              <a:spcAft>
                <a:spcPts val="1000"/>
              </a:spcAft>
              <a:buSzPct val="100000"/>
              <a:buChar char="•"/>
            </a:pPr>
            <a:r>
              <a:rPr lang="en-US" sz="1500" dirty="0">
                <a:solidFill>
                  <a:schemeClr val="tx1"/>
                </a:solidFill>
              </a:rPr>
              <a:t>Stop levels and required resolutions</a:t>
            </a:r>
            <a:endParaRPr lang="en-US" sz="1500" dirty="0"/>
          </a:p>
          <a:p>
            <a:pPr marL="342900" indent="-342900">
              <a:spcAft>
                <a:spcPts val="1000"/>
              </a:spcAft>
              <a:buSzPct val="100000"/>
              <a:buChar char="•"/>
            </a:pPr>
            <a:r>
              <a:rPr lang="en-US" sz="1500" dirty="0">
                <a:solidFill>
                  <a:schemeClr val="tx1"/>
                </a:solidFill>
              </a:rPr>
              <a:t>Approval route, 10 posting and 4 payment gates</a:t>
            </a:r>
            <a:endParaRPr lang="en-US" sz="1500" dirty="0"/>
          </a:p>
          <a:p>
            <a:pPr marL="342900" indent="-342900">
              <a:spcAft>
                <a:spcPts val="1000"/>
              </a:spcAft>
              <a:buSzPct val="100000"/>
              <a:buChar char="•"/>
            </a:pPr>
            <a:r>
              <a:rPr lang="en-US" sz="1500" dirty="0">
                <a:solidFill>
                  <a:schemeClr val="tx1"/>
                </a:solidFill>
              </a:rPr>
              <a:t>Journal entries, balanced per fund</a:t>
            </a:r>
            <a:endParaRPr lang="en-US" sz="1500" dirty="0"/>
          </a:p>
          <a:p>
            <a:pPr marL="342900" indent="-342900">
              <a:spcAft>
                <a:spcPts val="1000"/>
              </a:spcAft>
              <a:buSzPct val="100000"/>
              <a:buChar char="•"/>
            </a:pPr>
            <a:r>
              <a:rPr lang="en-US" sz="1500" dirty="0">
                <a:solidFill>
                  <a:schemeClr val="tx1"/>
                </a:solidFill>
              </a:rPr>
              <a:t>Append-only event log</a:t>
            </a:r>
            <a:endParaRPr lang="en-US" sz="1500" dirty="0"/>
          </a:p>
        </p:txBody>
      </p:sp>
      <p:sp>
        <p:nvSpPr>
          <p:cNvPr id="8" name="Shape 6"/>
          <p:cNvSpPr/>
          <p:nvPr/>
        </p:nvSpPr>
        <p:spPr>
          <a:xfrm>
            <a:off x="4160520" y="1280160"/>
            <a:ext cx="3429000" cy="502920"/>
          </a:xfrm>
          <a:prstGeom prst="rect">
            <a:avLst/>
          </a:prstGeom>
          <a:solidFill>
            <a:srgbClr val="0F766E"/>
          </a:solidFill>
          <a:ln w="12700">
            <a:solidFill>
              <a:srgbClr val="0F766E"/>
            </a:solidFill>
            <a:prstDash val="solid"/>
          </a:ln>
        </p:spPr>
      </p:sp>
      <p:sp>
        <p:nvSpPr>
          <p:cNvPr id="9" name="Text 7"/>
          <p:cNvSpPr txBox="1"/>
          <p:nvPr/>
        </p:nvSpPr>
        <p:spPr>
          <a:xfrm>
            <a:off x="4343400" y="1280160"/>
            <a:ext cx="3108960" cy="502920"/>
          </a:xfrm>
          <a:prstGeom prst="rect">
            <a:avLst/>
          </a:prstGeom>
          <a:noFill/>
          <a:ln/>
        </p:spPr>
        <p:txBody>
          <a:bodyPr wrap="square" lIns="0" tIns="0" rIns="0" bIns="0" rtlCol="0" anchor="ctr"/>
          <a:lstStyle/>
          <a:p>
            <a:pPr indent="0" marL="0">
              <a:buNone/>
            </a:pPr>
            <a:r>
              <a:rPr lang="en-US" sz="1600" b="1" dirty="0">
                <a:solidFill>
                  <a:srgbClr val="FFFFFF"/>
                </a:solidFill>
              </a:rPr>
              <a:t>Assistive and generative</a:t>
            </a:r>
            <a:endParaRPr lang="en-US" sz="1600" dirty="0"/>
          </a:p>
        </p:txBody>
      </p:sp>
      <p:sp>
        <p:nvSpPr>
          <p:cNvPr id="10" name="Shape 8"/>
          <p:cNvSpPr/>
          <p:nvPr/>
        </p:nvSpPr>
        <p:spPr>
          <a:xfrm>
            <a:off x="4160520" y="1783080"/>
            <a:ext cx="3429000" cy="2926080"/>
          </a:xfrm>
          <a:prstGeom prst="rect">
            <a:avLst/>
          </a:prstGeom>
          <a:solidFill>
            <a:srgbClr val="FFFFFF"/>
          </a:solidFill>
          <a:ln w="9525">
            <a:solidFill>
              <a:srgbClr val="D6D3D1"/>
            </a:solidFill>
            <a:prstDash val="solid"/>
          </a:ln>
        </p:spPr>
      </p:sp>
      <p:sp>
        <p:nvSpPr>
          <p:cNvPr id="11" name="Text 9"/>
          <p:cNvSpPr txBox="1"/>
          <p:nvPr/>
        </p:nvSpPr>
        <p:spPr>
          <a:xfrm>
            <a:off x="4343400" y="1920240"/>
            <a:ext cx="3108960" cy="269748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chemeClr val="tx1"/>
                </a:solidFill>
              </a:rPr>
              <a:t>Suggests coding from vendor history; the clerk accepts or rejects</a:t>
            </a:r>
            <a:endParaRPr lang="en-US" sz="1500" dirty="0"/>
          </a:p>
          <a:p>
            <a:pPr marL="342900" indent="-342900">
              <a:spcAft>
                <a:spcPts val="1000"/>
              </a:spcAft>
              <a:buSzPct val="100000"/>
              <a:buChar char="•"/>
            </a:pPr>
            <a:r>
              <a:rPr lang="en-US" sz="1500" dirty="0">
                <a:solidFill>
                  <a:schemeClr val="tx1"/>
                </a:solidFill>
              </a:rPr>
              <a:t>Explains the record for four audiences</a:t>
            </a:r>
            <a:endParaRPr lang="en-US" sz="1500" dirty="0"/>
          </a:p>
          <a:p>
            <a:pPr marL="342900" indent="-342900">
              <a:spcAft>
                <a:spcPts val="1000"/>
              </a:spcAft>
              <a:buSzPct val="100000"/>
              <a:buChar char="•"/>
            </a:pPr>
            <a:r>
              <a:rPr lang="en-US" sz="1500" dirty="0">
                <a:solidFill>
                  <a:schemeClr val="tx1"/>
                </a:solidFill>
              </a:rPr>
              <a:t>Never sets amounts, waives a stop, approves or posts</a:t>
            </a:r>
            <a:endParaRPr lang="en-US" sz="1500" dirty="0"/>
          </a:p>
          <a:p>
            <a:pPr marL="342900" indent="-342900">
              <a:spcAft>
                <a:spcPts val="1000"/>
              </a:spcAft>
              <a:buSzPct val="100000"/>
              <a:buChar char="•"/>
            </a:pPr>
            <a:r>
              <a:rPr lang="en-US" sz="1500" dirty="0">
                <a:solidFill>
                  <a:schemeClr val="tx1"/>
                </a:solidFill>
              </a:rPr>
              <a:t>Text is withheld if it names an amount, fund or person not in the record</a:t>
            </a:r>
            <a:endParaRPr lang="en-US" sz="1500" dirty="0"/>
          </a:p>
        </p:txBody>
      </p:sp>
      <p:pic>
        <p:nvPicPr>
          <p:cNvPr id="12" name="Image 0" descr="Audit explanation for a member of the public, with the number guardrail">    </p:cNvPr>
          <p:cNvPicPr>
            <a:picLocks noChangeAspect="1"/>
          </p:cNvPicPr>
          <p:nvPr/>
        </p:nvPicPr>
        <p:blipFill>
          <a:blip r:embed="rId1"/>
          <a:stretch>
            <a:fillRect/>
          </a:stretch>
        </p:blipFill>
        <p:spPr>
          <a:xfrm>
            <a:off x="7900261" y="1280160"/>
            <a:ext cx="3676198" cy="3657600"/>
          </a:xfrm>
          <a:prstGeom prst="rect">
            <a:avLst/>
          </a:prstGeom>
        </p:spPr>
      </p:pic>
      <p:sp>
        <p:nvSpPr>
          <p:cNvPr id="13" name="Shape 10"/>
          <p:cNvSpPr/>
          <p:nvPr/>
        </p:nvSpPr>
        <p:spPr>
          <a:xfrm>
            <a:off x="7900261" y="1280160"/>
            <a:ext cx="3676198" cy="3657600"/>
          </a:xfrm>
          <a:prstGeom prst="rect">
            <a:avLst/>
          </a:prstGeom>
          <a:ln w="9525">
            <a:solidFill>
              <a:srgbClr val="D6D3D1"/>
            </a:solidFill>
            <a:prstDash val="solid"/>
          </a:ln>
        </p:spPr>
      </p:sp>
      <p:sp>
        <p:nvSpPr>
          <p:cNvPr id="14" name="Text 11"/>
          <p:cNvSpPr txBox="1"/>
          <p:nvPr/>
        </p:nvSpPr>
        <p:spPr>
          <a:xfrm>
            <a:off x="548640" y="5074920"/>
            <a:ext cx="11064240" cy="868680"/>
          </a:xfrm>
          <a:prstGeom prst="rect">
            <a:avLst/>
          </a:prstGeom>
          <a:noFill/>
          <a:ln/>
        </p:spPr>
        <p:txBody>
          <a:bodyPr wrap="square" lIns="0" tIns="0" rIns="0" bIns="0" rtlCol="0" anchor="t"/>
          <a:lstStyle/>
          <a:p>
            <a:pPr indent="0" marL="0">
              <a:buNone/>
            </a:pPr>
            <a:r>
              <a:rPr lang="en-US" sz="1600" b="1" dirty="0">
                <a:solidFill>
                  <a:schemeClr val="tx2"/>
                </a:solidFill>
              </a:rPr>
              <a:t>Why it matters: </a:t>
            </a:r>
            <a:pPr indent="0" marL="0">
              <a:buNone/>
            </a:pPr>
            <a:r>
              <a:rPr lang="en-US" sz="1600" dirty="0">
                <a:solidFill>
                  <a:schemeClr val="tx1"/>
                </a:solidFill>
              </a:rPr>
              <a:t>finance and audit will trust AI only if it cannot change the books. Keeping explanation downstream of a deterministic record lets an LLM be added later without re-validating the controls. In this prototype the suggestions and explanations are template-based stand-ins.</a:t>
            </a:r>
            <a:endParaRPr lang="en-US" sz="16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IMPORTANT TRADE-OFFS · MVP BOUNDARY</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Trade-offs and MVP</a:t>
            </a:r>
            <a:endParaRPr lang="en-US" sz="3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64240" cy="914400"/>
        </p:xfrm>
        <a:graphic>
          <a:graphicData uri="http://schemas.openxmlformats.org/drawingml/2006/table">
            <a:tbl>
              <a:tblPr/>
              <a:tblGrid>
                <a:gridCol w="4023360"/>
                <a:gridCol w="3657600"/>
                <a:gridCol w="3383280"/>
              </a:tblGrid>
              <a:tr h="365760">
                <a:tc>
                  <a:txBody>
                    <a:bodyPr/>
                    <a:lstStyle/>
                    <a:p>
                      <a:pPr indent="0" marL="0">
                        <a:buNone/>
                      </a:pPr>
                      <a:r>
                        <a:rPr lang="en-US" sz="1300" b="1" dirty="0">
                          <a:solidFill>
                            <a:srgbClr val="FFFFFF"/>
                          </a:solidFill>
                        </a:rPr>
                        <a:t>Decision</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rPr>
                        <a:t>Why</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rPr>
                        <a:t>Cost</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solidFill>
                      <a:srgbClr val="1F3A5F"/>
                    </a:solidFill>
                  </a:tcPr>
                </a:tc>
              </a:tr>
              <a:tr h="411480">
                <a:tc>
                  <a:txBody>
                    <a:bodyPr/>
                    <a:lstStyle/>
                    <a:p>
                      <a:pPr indent="0" marL="0">
                        <a:buNone/>
                      </a:pPr>
                      <a:r>
                        <a:rPr lang="en-US" sz="1300" b="1" dirty="0">
                          <a:solidFill>
                            <a:srgbClr val="1F3A5F"/>
                          </a:solidFill>
                        </a:rPr>
                        <a:t>Hard stop for restrictions, soft stop for budget</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Matches how a city can lawfully fix each</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Stop levels must be configured per check</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411480">
                <a:tc>
                  <a:txBody>
                    <a:bodyPr/>
                    <a:lstStyle/>
                    <a:p>
                      <a:pPr indent="0" marL="0">
                        <a:buNone/>
                      </a:pPr>
                      <a:r>
                        <a:rPr lang="en-US" sz="1300" b="1" dirty="0">
                          <a:solidFill>
                            <a:srgbClr val="1F3A5F"/>
                          </a:solidFill>
                        </a:rPr>
                        <a:t>Validate at entry, not at approval</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Fixes happen while the clerk has context</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Rules setup before go-live</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411480">
                <a:tc>
                  <a:txBody>
                    <a:bodyPr/>
                    <a:lstStyle/>
                    <a:p>
                      <a:pPr indent="0" marL="0">
                        <a:buNone/>
                      </a:pPr>
                      <a:r>
                        <a:rPr lang="en-US" sz="1300" b="1" dirty="0">
                          <a:solidFill>
                            <a:srgbClr val="1F3A5F"/>
                          </a:solidFill>
                        </a:rPr>
                        <a:t>Approval by affected department</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Department heads see only what they own</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More approvers on multi-fund invoices</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411480">
                <a:tc>
                  <a:txBody>
                    <a:bodyPr/>
                    <a:lstStyle/>
                    <a:p>
                      <a:pPr indent="0" marL="0">
                        <a:buNone/>
                      </a:pPr>
                      <a:r>
                        <a:rPr lang="en-US" sz="1300" b="1" dirty="0">
                          <a:solidFill>
                            <a:srgbClr val="1F3A5F"/>
                          </a:solidFill>
                        </a:rPr>
                        <a:t>Show per-fund entries to users</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Teaches the model and matches audit tests</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A denser screen for casual users</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r h="411480">
                <a:tc>
                  <a:txBody>
                    <a:bodyPr/>
                    <a:lstStyle/>
                    <a:p>
                      <a:pPr indent="0" marL="0">
                        <a:buNone/>
                      </a:pPr>
                      <a:r>
                        <a:rPr lang="en-US" sz="1300" b="1" dirty="0">
                          <a:solidFill>
                            <a:srgbClr val="1F3A5F"/>
                          </a:solidFill>
                        </a:rPr>
                        <a:t>AI suggests and explains only</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Trust from finance and audit</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c>
                  <a:txBody>
                    <a:bodyPr/>
                    <a:lstStyle/>
                    <a:p>
                      <a:pPr indent="0" marL="0">
                        <a:buNone/>
                      </a:pPr>
                      <a:r>
                        <a:rPr lang="en-US" sz="1300" dirty="0">
                          <a:solidFill>
                            <a:srgbClr val="000000"/>
                          </a:solidFill>
                        </a:rPr>
                        <a:t>Less automation in release one</a:t>
                      </a:r>
                      <a:endParaRPr lang="en-US" sz="1300" dirty="0"/>
                    </a:p>
                  </a:txBody>
                  <a:tcPr marL="64008" marR="64008" marT="64008" marB="64008" anchor="ctr">
                    <a:lnL w="9525" cap="flat" cmpd="sng" algn="ctr">
                      <a:solidFill>
                        <a:srgbClr val="D6D3D1"/>
                      </a:solidFill>
                      <a:prstDash val="solid"/>
                      <a:round/>
                      <a:headEnd type="none" w="med" len="med"/>
                      <a:tailEnd type="none" w="med" len="med"/>
                    </a:lnL>
                    <a:lnR w="9525" cap="flat" cmpd="sng" algn="ctr">
                      <a:solidFill>
                        <a:srgbClr val="D6D3D1"/>
                      </a:solidFill>
                      <a:prstDash val="solid"/>
                      <a:round/>
                      <a:headEnd type="none" w="med" len="med"/>
                      <a:tailEnd type="none" w="med" len="med"/>
                    </a:lnR>
                    <a:lnT w="9525" cap="flat" cmpd="sng" algn="ctr">
                      <a:solidFill>
                        <a:srgbClr val="D6D3D1"/>
                      </a:solidFill>
                      <a:prstDash val="solid"/>
                      <a:round/>
                      <a:headEnd type="none" w="med" len="med"/>
                      <a:tailEnd type="none" w="med" len="med"/>
                    </a:lnT>
                    <a:lnB w="9525" cap="flat" cmpd="sng" algn="ctr">
                      <a:solidFill>
                        <a:srgbClr val="D6D3D1"/>
                      </a:solidFill>
                      <a:prstDash val="solid"/>
                      <a:round/>
                      <a:headEnd type="none" w="med" len="med"/>
                      <a:tailEnd type="none" w="med" len="med"/>
                    </a:lnB>
                  </a:tcPr>
                </a:tc>
              </a:tr>
            </a:tbl>
          </a:graphicData>
        </a:graphic>
      </p:graphicFrame>
      <p:sp>
        <p:nvSpPr>
          <p:cNvPr id="5" name="mvp-0"/>
          <p:cNvSpPr/>
          <p:nvPr/>
        </p:nvSpPr>
        <p:spPr>
          <a:xfrm>
            <a:off x="548640" y="3977640"/>
            <a:ext cx="5440680" cy="1920240"/>
          </a:xfrm>
          <a:prstGeom prst="roundRect">
            <a:avLst>
              <a:gd name="adj" fmla="val 3810"/>
            </a:avLst>
          </a:prstGeom>
          <a:solidFill>
            <a:srgbClr val="FFFFFF"/>
          </a:solidFill>
          <a:ln w="9525">
            <a:solidFill>
              <a:srgbClr val="D6D3D1"/>
            </a:solidFill>
            <a:prstDash val="solid"/>
          </a:ln>
        </p:spPr>
      </p:sp>
      <p:sp>
        <p:nvSpPr>
          <p:cNvPr id="6" name="Text 3"/>
          <p:cNvSpPr txBox="1"/>
          <p:nvPr/>
        </p:nvSpPr>
        <p:spPr>
          <a:xfrm>
            <a:off x="777240" y="4069080"/>
            <a:ext cx="4937760" cy="347472"/>
          </a:xfrm>
          <a:prstGeom prst="rect">
            <a:avLst/>
          </a:prstGeom>
          <a:noFill/>
          <a:ln/>
        </p:spPr>
        <p:txBody>
          <a:bodyPr wrap="square" lIns="0" tIns="0" rIns="0" bIns="0" rtlCol="0" anchor="t"/>
          <a:lstStyle/>
          <a:p>
            <a:pPr indent="0" marL="0">
              <a:buNone/>
            </a:pPr>
            <a:r>
              <a:rPr lang="en-US" sz="1600" b="1" dirty="0">
                <a:solidFill>
                  <a:srgbClr val="15803D"/>
                </a:solidFill>
              </a:rPr>
              <a:t>In the MVP</a:t>
            </a:r>
            <a:endParaRPr lang="en-US" sz="1600" dirty="0"/>
          </a:p>
        </p:txBody>
      </p:sp>
      <p:sp>
        <p:nvSpPr>
          <p:cNvPr id="7" name="Text 4"/>
          <p:cNvSpPr txBox="1"/>
          <p:nvPr/>
        </p:nvSpPr>
        <p:spPr>
          <a:xfrm>
            <a:off x="777240" y="4480560"/>
            <a:ext cx="2468880" cy="137160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One invoice, multi-fund split</a:t>
            </a:r>
            <a:endParaRPr lang="en-US" sz="1300" dirty="0"/>
          </a:p>
          <a:p>
            <a:pPr marL="342900" indent="-342900">
              <a:spcAft>
                <a:spcPts val="600"/>
              </a:spcAft>
              <a:buSzPct val="100000"/>
              <a:buChar char="•"/>
            </a:pPr>
            <a:r>
              <a:rPr lang="en-US" sz="1300" dirty="0">
                <a:solidFill>
                  <a:schemeClr val="tx1"/>
                </a:solidFill>
              </a:rPr>
              <a:t>COA, budget and purpose rules from configuration</a:t>
            </a:r>
            <a:endParaRPr lang="en-US" sz="1300" dirty="0"/>
          </a:p>
          <a:p>
            <a:pPr marL="342900" indent="-342900">
              <a:spcAft>
                <a:spcPts val="600"/>
              </a:spcAft>
              <a:buSzPct val="100000"/>
              <a:buChar char="•"/>
            </a:pPr>
            <a:r>
              <a:rPr lang="en-US" sz="1300" dirty="0">
                <a:solidFill>
                  <a:schemeClr val="tx1"/>
                </a:solidFill>
              </a:rPr>
              <a:t>Stop levels with in-place resolution</a:t>
            </a:r>
            <a:endParaRPr lang="en-US" sz="1300" dirty="0"/>
          </a:p>
        </p:txBody>
      </p:sp>
      <p:sp>
        <p:nvSpPr>
          <p:cNvPr id="8" name="Text 5"/>
          <p:cNvSpPr txBox="1"/>
          <p:nvPr/>
        </p:nvSpPr>
        <p:spPr>
          <a:xfrm>
            <a:off x="3383280" y="4480560"/>
            <a:ext cx="2468880" cy="137160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Generated approval route</a:t>
            </a:r>
            <a:endParaRPr lang="en-US" sz="1300" dirty="0"/>
          </a:p>
          <a:p>
            <a:pPr marL="342900" indent="-342900">
              <a:spcAft>
                <a:spcPts val="600"/>
              </a:spcAft>
              <a:buSzPct val="100000"/>
              <a:buChar char="•"/>
            </a:pPr>
            <a:r>
              <a:rPr lang="en-US" sz="1300" dirty="0">
                <a:solidFill>
                  <a:schemeClr val="tx1"/>
                </a:solidFill>
              </a:rPr>
              <a:t>Per-fund GL and payment preview</a:t>
            </a:r>
            <a:endParaRPr lang="en-US" sz="1300" dirty="0"/>
          </a:p>
          <a:p>
            <a:pPr marL="342900" indent="-342900">
              <a:spcAft>
                <a:spcPts val="600"/>
              </a:spcAft>
              <a:buSzPct val="100000"/>
              <a:buChar char="•"/>
            </a:pPr>
            <a:r>
              <a:rPr lang="en-US" sz="1300" dirty="0">
                <a:solidFill>
                  <a:schemeClr val="tx1"/>
                </a:solidFill>
              </a:rPr>
              <a:t>Audience-specific explanation</a:t>
            </a:r>
            <a:endParaRPr lang="en-US" sz="1300" dirty="0"/>
          </a:p>
        </p:txBody>
      </p:sp>
      <p:sp>
        <p:nvSpPr>
          <p:cNvPr id="9" name="mvp-1"/>
          <p:cNvSpPr/>
          <p:nvPr/>
        </p:nvSpPr>
        <p:spPr>
          <a:xfrm>
            <a:off x="6172200" y="3977640"/>
            <a:ext cx="5440680" cy="1920240"/>
          </a:xfrm>
          <a:prstGeom prst="roundRect">
            <a:avLst>
              <a:gd name="adj" fmla="val 3810"/>
            </a:avLst>
          </a:prstGeom>
          <a:solidFill>
            <a:srgbClr val="FFFFFF"/>
          </a:solidFill>
          <a:ln w="9525">
            <a:solidFill>
              <a:srgbClr val="D6D3D1"/>
            </a:solidFill>
            <a:prstDash val="solid"/>
          </a:ln>
        </p:spPr>
      </p:sp>
      <p:sp>
        <p:nvSpPr>
          <p:cNvPr id="10" name="Text 7"/>
          <p:cNvSpPr txBox="1"/>
          <p:nvPr/>
        </p:nvSpPr>
        <p:spPr>
          <a:xfrm>
            <a:off x="6400800" y="4069080"/>
            <a:ext cx="4937760" cy="347472"/>
          </a:xfrm>
          <a:prstGeom prst="rect">
            <a:avLst/>
          </a:prstGeom>
          <a:noFill/>
          <a:ln/>
        </p:spPr>
        <p:txBody>
          <a:bodyPr wrap="square" lIns="0" tIns="0" rIns="0" bIns="0" rtlCol="0" anchor="t"/>
          <a:lstStyle/>
          <a:p>
            <a:pPr indent="0" marL="0">
              <a:buNone/>
            </a:pPr>
            <a:r>
              <a:rPr lang="en-US" sz="1600" b="1" dirty="0">
                <a:solidFill>
                  <a:srgbClr val="B91C1C"/>
                </a:solidFill>
              </a:rPr>
              <a:t>Not in the MVP</a:t>
            </a:r>
            <a:endParaRPr lang="en-US" sz="1600" dirty="0"/>
          </a:p>
        </p:txBody>
      </p:sp>
      <p:sp>
        <p:nvSpPr>
          <p:cNvPr id="11" name="Text 8"/>
          <p:cNvSpPr txBox="1"/>
          <p:nvPr/>
        </p:nvSpPr>
        <p:spPr>
          <a:xfrm>
            <a:off x="6400800" y="4480560"/>
            <a:ext cx="2468880" cy="137160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PO match and encumbrance liquidation</a:t>
            </a:r>
            <a:endParaRPr lang="en-US" sz="1300" dirty="0"/>
          </a:p>
          <a:p>
            <a:pPr marL="342900" indent="-342900">
              <a:spcAft>
                <a:spcPts val="600"/>
              </a:spcAft>
              <a:buSzPct val="100000"/>
              <a:buChar char="•"/>
            </a:pPr>
            <a:r>
              <a:rPr lang="en-US" sz="1300" dirty="0">
                <a:solidFill>
                  <a:schemeClr val="tx1"/>
                </a:solidFill>
              </a:rPr>
              <a:t>Grant rules</a:t>
            </a:r>
            <a:endParaRPr lang="en-US" sz="1300" dirty="0"/>
          </a:p>
          <a:p>
            <a:pPr marL="342900" indent="-342900">
              <a:spcAft>
                <a:spcPts val="600"/>
              </a:spcAft>
              <a:buSzPct val="100000"/>
              <a:buChar char="•"/>
            </a:pPr>
            <a:r>
              <a:rPr lang="en-US" sz="1300" dirty="0">
                <a:solidFill>
                  <a:schemeClr val="tx1"/>
                </a:solidFill>
              </a:rPr>
              <a:t>Interfund transfers and loans</a:t>
            </a:r>
            <a:endParaRPr lang="en-US" sz="1300" dirty="0"/>
          </a:p>
        </p:txBody>
      </p:sp>
      <p:sp>
        <p:nvSpPr>
          <p:cNvPr id="12" name="Text 9"/>
          <p:cNvSpPr txBox="1"/>
          <p:nvPr/>
        </p:nvSpPr>
        <p:spPr>
          <a:xfrm>
            <a:off x="9006840" y="4480560"/>
            <a:ext cx="2468880" cy="137160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Year-end accruals</a:t>
            </a:r>
            <a:endParaRPr lang="en-US" sz="1300" dirty="0"/>
          </a:p>
          <a:p>
            <a:pPr marL="342900" indent="-342900">
              <a:spcAft>
                <a:spcPts val="600"/>
              </a:spcAft>
              <a:buSzPct val="100000"/>
              <a:buChar char="•"/>
            </a:pPr>
            <a:r>
              <a:rPr lang="en-US" sz="1300" dirty="0">
                <a:solidFill>
                  <a:schemeClr val="tx1"/>
                </a:solidFill>
              </a:rPr>
              <a:t>Real GL and bank integration</a:t>
            </a:r>
            <a:endParaRPr lang="en-US" sz="1300" dirty="0"/>
          </a:p>
          <a:p>
            <a:pPr marL="342900" indent="-342900">
              <a:spcAft>
                <a:spcPts val="600"/>
              </a:spcAft>
              <a:buSzPct val="100000"/>
              <a:buChar char="•"/>
            </a:pPr>
            <a:r>
              <a:rPr lang="en-US" sz="1300" dirty="0">
                <a:solidFill>
                  <a:schemeClr val="tx1"/>
                </a:solidFill>
              </a:rPr>
              <a:t>Bulk and OCR invoice intake</a:t>
            </a:r>
            <a:endParaRPr lang="en-US" sz="13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SUCCESS MEASURES · TESTS WITH MUNICIPAL USERS</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Success measures and tests</a:t>
            </a:r>
            <a:endParaRPr lang="en-US" sz="3000" dirty="0"/>
          </a:p>
        </p:txBody>
      </p:sp>
      <p:sp>
        <p:nvSpPr>
          <p:cNvPr id="4" name="metrics"/>
          <p:cNvSpPr/>
          <p:nvPr/>
        </p:nvSpPr>
        <p:spPr>
          <a:xfrm>
            <a:off x="548640" y="1280160"/>
            <a:ext cx="5303520" cy="5029200"/>
          </a:xfrm>
          <a:prstGeom prst="roundRect">
            <a:avLst>
              <a:gd name="adj" fmla="val 1455"/>
            </a:avLst>
          </a:prstGeom>
          <a:solidFill>
            <a:srgbClr val="EEF2F7"/>
          </a:solidFill>
          <a:ln w="9525">
            <a:solidFill>
              <a:srgbClr val="D6D3D1"/>
            </a:solidFill>
            <a:prstDash val="solid"/>
          </a:ln>
        </p:spPr>
      </p:sp>
      <p:sp>
        <p:nvSpPr>
          <p:cNvPr id="5" name="Text 3"/>
          <p:cNvSpPr txBox="1"/>
          <p:nvPr/>
        </p:nvSpPr>
        <p:spPr>
          <a:xfrm>
            <a:off x="777240" y="1417320"/>
            <a:ext cx="4846320" cy="365760"/>
          </a:xfrm>
          <a:prstGeom prst="rect">
            <a:avLst/>
          </a:prstGeom>
          <a:noFill/>
          <a:ln/>
        </p:spPr>
        <p:txBody>
          <a:bodyPr wrap="square" lIns="0" tIns="0" rIns="0" bIns="0" rtlCol="0" anchor="t"/>
          <a:lstStyle/>
          <a:p>
            <a:pPr indent="0" marL="0">
              <a:buNone/>
            </a:pPr>
            <a:r>
              <a:rPr lang="en-US" sz="1700" b="1" dirty="0">
                <a:solidFill>
                  <a:schemeClr val="tx2"/>
                </a:solidFill>
              </a:rPr>
              <a:t>Success measures</a:t>
            </a:r>
            <a:endParaRPr lang="en-US" sz="1700" dirty="0"/>
          </a:p>
        </p:txBody>
      </p:sp>
      <p:sp>
        <p:nvSpPr>
          <p:cNvPr id="6" name="Text 4"/>
          <p:cNvSpPr txBox="1"/>
          <p:nvPr/>
        </p:nvSpPr>
        <p:spPr>
          <a:xfrm>
            <a:off x="777240" y="1874520"/>
            <a:ext cx="4846320" cy="603504"/>
          </a:xfrm>
          <a:prstGeom prst="rect">
            <a:avLst/>
          </a:prstGeom>
          <a:noFill/>
          <a:ln/>
        </p:spPr>
        <p:txBody>
          <a:bodyPr wrap="square" lIns="0" tIns="0" rIns="0" bIns="0" rtlCol="0" anchor="t"/>
          <a:lstStyle/>
          <a:p>
            <a:pPr indent="0" marL="0">
              <a:buNone/>
            </a:pPr>
            <a:r>
              <a:rPr lang="en-US" sz="1400" b="1" dirty="0">
                <a:solidFill>
                  <a:schemeClr val="tx1"/>
                </a:solidFill>
              </a:rPr>
              <a:t>First-pass validation rate</a:t>
            </a:r>
            <a:endParaRPr lang="en-US" sz="1400" dirty="0"/>
          </a:p>
          <a:p>
            <a:pPr indent="0" marL="0">
              <a:buNone/>
            </a:pPr>
            <a:r>
              <a:rPr lang="en-US" sz="1200" dirty="0">
                <a:solidFill>
                  <a:srgbClr val="57534E"/>
                </a:solidFill>
              </a:rPr>
              <a:t>invoices with no exceptions</a:t>
            </a:r>
            <a:endParaRPr lang="en-US" sz="1400" dirty="0"/>
          </a:p>
        </p:txBody>
      </p:sp>
      <p:sp>
        <p:nvSpPr>
          <p:cNvPr id="7" name="Text 5"/>
          <p:cNvSpPr txBox="1"/>
          <p:nvPr/>
        </p:nvSpPr>
        <p:spPr>
          <a:xfrm>
            <a:off x="777240" y="2514600"/>
            <a:ext cx="4846320" cy="603504"/>
          </a:xfrm>
          <a:prstGeom prst="rect">
            <a:avLst/>
          </a:prstGeom>
          <a:noFill/>
          <a:ln/>
        </p:spPr>
        <p:txBody>
          <a:bodyPr wrap="square" lIns="0" tIns="0" rIns="0" bIns="0" rtlCol="0" anchor="t"/>
          <a:lstStyle/>
          <a:p>
            <a:pPr indent="0" marL="0">
              <a:buNone/>
            </a:pPr>
            <a:r>
              <a:rPr lang="en-US" sz="1400" b="1" dirty="0">
                <a:solidFill>
                  <a:schemeClr val="tx1"/>
                </a:solidFill>
              </a:rPr>
              <a:t>Time to resolve an exception</a:t>
            </a:r>
            <a:endParaRPr lang="en-US" sz="1400" dirty="0"/>
          </a:p>
          <a:p>
            <a:pPr indent="0" marL="0">
              <a:buNone/>
            </a:pPr>
            <a:r>
              <a:rPr lang="en-US" sz="1200" dirty="0">
                <a:solidFill>
                  <a:srgbClr val="57534E"/>
                </a:solidFill>
              </a:rPr>
              <a:t>flag to fix</a:t>
            </a:r>
            <a:endParaRPr lang="en-US" sz="1400" dirty="0"/>
          </a:p>
        </p:txBody>
      </p:sp>
      <p:sp>
        <p:nvSpPr>
          <p:cNvPr id="8" name="Text 6"/>
          <p:cNvSpPr txBox="1"/>
          <p:nvPr/>
        </p:nvSpPr>
        <p:spPr>
          <a:xfrm>
            <a:off x="777240" y="3154680"/>
            <a:ext cx="4846320" cy="603504"/>
          </a:xfrm>
          <a:prstGeom prst="rect">
            <a:avLst/>
          </a:prstGeom>
          <a:noFill/>
          <a:ln/>
        </p:spPr>
        <p:txBody>
          <a:bodyPr wrap="square" lIns="0" tIns="0" rIns="0" bIns="0" rtlCol="0" anchor="t"/>
          <a:lstStyle/>
          <a:p>
            <a:pPr indent="0" marL="0">
              <a:buNone/>
            </a:pPr>
            <a:r>
              <a:rPr lang="en-US" sz="1400" b="1" dirty="0">
                <a:solidFill>
                  <a:schemeClr val="tx1"/>
                </a:solidFill>
              </a:rPr>
              <a:t>Cycle time</a:t>
            </a:r>
            <a:endParaRPr lang="en-US" sz="1400" dirty="0"/>
          </a:p>
          <a:p>
            <a:pPr indent="0" marL="0">
              <a:buNone/>
            </a:pPr>
            <a:r>
              <a:rPr lang="en-US" sz="1200" dirty="0">
                <a:solidFill>
                  <a:srgbClr val="57534E"/>
                </a:solidFill>
              </a:rPr>
              <a:t>receipt to payment-eligible</a:t>
            </a:r>
            <a:endParaRPr lang="en-US" sz="1400" dirty="0"/>
          </a:p>
        </p:txBody>
      </p:sp>
      <p:sp>
        <p:nvSpPr>
          <p:cNvPr id="9" name="Text 7"/>
          <p:cNvSpPr txBox="1"/>
          <p:nvPr/>
        </p:nvSpPr>
        <p:spPr>
          <a:xfrm>
            <a:off x="777240" y="3794760"/>
            <a:ext cx="4846320" cy="603504"/>
          </a:xfrm>
          <a:prstGeom prst="rect">
            <a:avLst/>
          </a:prstGeom>
          <a:noFill/>
          <a:ln/>
        </p:spPr>
        <p:txBody>
          <a:bodyPr wrap="square" lIns="0" tIns="0" rIns="0" bIns="0" rtlCol="0" anchor="t"/>
          <a:lstStyle/>
          <a:p>
            <a:pPr indent="0" marL="0">
              <a:buNone/>
            </a:pPr>
            <a:r>
              <a:rPr lang="en-US" sz="1400" b="1" dirty="0">
                <a:solidFill>
                  <a:schemeClr val="tx1"/>
                </a:solidFill>
              </a:rPr>
              <a:t>Rework after submission</a:t>
            </a:r>
            <a:endParaRPr lang="en-US" sz="1400" dirty="0"/>
          </a:p>
          <a:p>
            <a:pPr indent="0" marL="0">
              <a:buNone/>
            </a:pPr>
            <a:r>
              <a:rPr lang="en-US" sz="1200" dirty="0">
                <a:solidFill>
                  <a:srgbClr val="57534E"/>
                </a:solidFill>
              </a:rPr>
              <a:t>approvals cleared by a return or recall</a:t>
            </a:r>
            <a:endParaRPr lang="en-US" sz="1400" dirty="0"/>
          </a:p>
        </p:txBody>
      </p:sp>
      <p:sp>
        <p:nvSpPr>
          <p:cNvPr id="10" name="Text 8"/>
          <p:cNvSpPr txBox="1"/>
          <p:nvPr/>
        </p:nvSpPr>
        <p:spPr>
          <a:xfrm>
            <a:off x="777240" y="4434840"/>
            <a:ext cx="4846320" cy="603504"/>
          </a:xfrm>
          <a:prstGeom prst="rect">
            <a:avLst/>
          </a:prstGeom>
          <a:noFill/>
          <a:ln/>
        </p:spPr>
        <p:txBody>
          <a:bodyPr wrap="square" lIns="0" tIns="0" rIns="0" bIns="0" rtlCol="0" anchor="t"/>
          <a:lstStyle/>
          <a:p>
            <a:pPr indent="0" marL="0">
              <a:buNone/>
            </a:pPr>
            <a:r>
              <a:rPr lang="en-US" sz="1400" b="1" dirty="0">
                <a:solidFill>
                  <a:schemeClr val="tx1"/>
                </a:solidFill>
              </a:rPr>
              <a:t>Fund misclassification findings</a:t>
            </a:r>
            <a:endParaRPr lang="en-US" sz="1400" dirty="0"/>
          </a:p>
          <a:p>
            <a:pPr indent="0" marL="0">
              <a:buNone/>
            </a:pPr>
            <a:r>
              <a:rPr lang="en-US" sz="1200" dirty="0">
                <a:solidFill>
                  <a:srgbClr val="57534E"/>
                </a:solidFill>
              </a:rPr>
              <a:t>per audit</a:t>
            </a:r>
            <a:endParaRPr lang="en-US" sz="1400" dirty="0"/>
          </a:p>
        </p:txBody>
      </p:sp>
      <p:sp>
        <p:nvSpPr>
          <p:cNvPr id="11" name="Text 9"/>
          <p:cNvSpPr txBox="1"/>
          <p:nvPr/>
        </p:nvSpPr>
        <p:spPr>
          <a:xfrm>
            <a:off x="777240" y="5074920"/>
            <a:ext cx="4846320" cy="603504"/>
          </a:xfrm>
          <a:prstGeom prst="rect">
            <a:avLst/>
          </a:prstGeom>
          <a:noFill/>
          <a:ln/>
        </p:spPr>
        <p:txBody>
          <a:bodyPr wrap="square" lIns="0" tIns="0" rIns="0" bIns="0" rtlCol="0" anchor="t"/>
          <a:lstStyle/>
          <a:p>
            <a:pPr indent="0" marL="0">
              <a:buNone/>
            </a:pPr>
            <a:r>
              <a:rPr lang="en-US" sz="1400" b="1" dirty="0">
                <a:solidFill>
                  <a:schemeClr val="tx1"/>
                </a:solidFill>
              </a:rPr>
              <a:t>Manager comprehension</a:t>
            </a:r>
            <a:endParaRPr lang="en-US" sz="1400" dirty="0"/>
          </a:p>
          <a:p>
            <a:pPr indent="0" marL="0">
              <a:buNone/>
            </a:pPr>
            <a:r>
              <a:rPr lang="en-US" sz="1200" dirty="0">
                <a:solidFill>
                  <a:srgbClr val="57534E"/>
                </a:solidFill>
              </a:rPr>
              <a:t>can explain a charge in one sentence</a:t>
            </a:r>
            <a:endParaRPr lang="en-US" sz="1400" dirty="0"/>
          </a:p>
        </p:txBody>
      </p:sp>
      <p:sp>
        <p:nvSpPr>
          <p:cNvPr id="12" name="Text 10"/>
          <p:cNvSpPr txBox="1"/>
          <p:nvPr/>
        </p:nvSpPr>
        <p:spPr>
          <a:xfrm>
            <a:off x="777240" y="5760720"/>
            <a:ext cx="4846320" cy="457200"/>
          </a:xfrm>
          <a:prstGeom prst="rect">
            <a:avLst/>
          </a:prstGeom>
          <a:noFill/>
          <a:ln/>
        </p:spPr>
        <p:txBody>
          <a:bodyPr wrap="square" lIns="0" tIns="0" rIns="0" bIns="0" rtlCol="0" anchor="t"/>
          <a:lstStyle/>
          <a:p>
            <a:pPr indent="0" marL="0">
              <a:buNone/>
            </a:pPr>
            <a:r>
              <a:rPr lang="en-US" sz="1200" i="1" dirty="0">
                <a:solidFill>
                  <a:schemeClr val="accent2"/>
                </a:solidFill>
              </a:rPr>
              <a:t>Baselines come from the city's current AP data before any target is set.</a:t>
            </a:r>
            <a:endParaRPr lang="en-US" sz="1200" dirty="0"/>
          </a:p>
        </p:txBody>
      </p:sp>
      <p:sp>
        <p:nvSpPr>
          <p:cNvPr id="13" name="Text 11"/>
          <p:cNvSpPr txBox="1"/>
          <p:nvPr/>
        </p:nvSpPr>
        <p:spPr>
          <a:xfrm>
            <a:off x="6217920" y="1325880"/>
            <a:ext cx="5394960" cy="365760"/>
          </a:xfrm>
          <a:prstGeom prst="rect">
            <a:avLst/>
          </a:prstGeom>
          <a:noFill/>
          <a:ln/>
        </p:spPr>
        <p:txBody>
          <a:bodyPr wrap="square" lIns="0" tIns="0" rIns="0" bIns="0" rtlCol="0" anchor="t"/>
          <a:lstStyle/>
          <a:p>
            <a:pPr indent="0" marL="0">
              <a:buNone/>
            </a:pPr>
            <a:r>
              <a:rPr lang="en-US" sz="1700" b="1" dirty="0">
                <a:solidFill>
                  <a:schemeClr val="tx2"/>
                </a:solidFill>
              </a:rPr>
              <a:t>Usability tests, one per role</a:t>
            </a:r>
            <a:endParaRPr lang="en-US" sz="1700" dirty="0"/>
          </a:p>
        </p:txBody>
      </p:sp>
      <p:sp>
        <p:nvSpPr>
          <p:cNvPr id="14" name="Shape 12"/>
          <p:cNvSpPr/>
          <p:nvPr/>
        </p:nvSpPr>
        <p:spPr>
          <a:xfrm>
            <a:off x="6217920" y="1874520"/>
            <a:ext cx="384048" cy="384048"/>
          </a:xfrm>
          <a:prstGeom prst="ellipse">
            <a:avLst/>
          </a:prstGeom>
          <a:solidFill>
            <a:srgbClr val="0F766E"/>
          </a:solidFill>
          <a:ln w="12700">
            <a:solidFill>
              <a:srgbClr val="0F766E"/>
            </a:solidFill>
            <a:prstDash val="solid"/>
          </a:ln>
        </p:spPr>
      </p:sp>
      <p:sp>
        <p:nvSpPr>
          <p:cNvPr id="15" name="Text 13"/>
          <p:cNvSpPr txBox="1"/>
          <p:nvPr/>
        </p:nvSpPr>
        <p:spPr>
          <a:xfrm>
            <a:off x="6217920" y="187452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16" name="Text 14"/>
          <p:cNvSpPr txBox="1"/>
          <p:nvPr/>
        </p:nvSpPr>
        <p:spPr>
          <a:xfrm>
            <a:off x="6766560" y="1874520"/>
            <a:ext cx="4846320" cy="320040"/>
          </a:xfrm>
          <a:prstGeom prst="rect">
            <a:avLst/>
          </a:prstGeom>
          <a:noFill/>
          <a:ln/>
        </p:spPr>
        <p:txBody>
          <a:bodyPr wrap="square" lIns="0" tIns="0" rIns="0" bIns="0" rtlCol="0" anchor="t"/>
          <a:lstStyle/>
          <a:p>
            <a:pPr indent="0" marL="0">
              <a:buNone/>
            </a:pPr>
            <a:r>
              <a:rPr lang="en-US" sz="1500" b="1" dirty="0">
                <a:solidFill>
                  <a:schemeClr val="tx1"/>
                </a:solidFill>
              </a:rPr>
              <a:t>AP specialists</a:t>
            </a:r>
            <a:endParaRPr lang="en-US" sz="1500" dirty="0"/>
          </a:p>
        </p:txBody>
      </p:sp>
      <p:sp>
        <p:nvSpPr>
          <p:cNvPr id="17" name="Text 15"/>
          <p:cNvSpPr txBox="1"/>
          <p:nvPr/>
        </p:nvSpPr>
        <p:spPr>
          <a:xfrm>
            <a:off x="6766560" y="2221992"/>
            <a:ext cx="4846320" cy="640080"/>
          </a:xfrm>
          <a:prstGeom prst="rect">
            <a:avLst/>
          </a:prstGeom>
          <a:noFill/>
          <a:ln/>
        </p:spPr>
        <p:txBody>
          <a:bodyPr wrap="square" lIns="0" tIns="0" rIns="0" bIns="0" rtlCol="0" anchor="t"/>
          <a:lstStyle/>
          <a:p>
            <a:pPr indent="0" marL="0">
              <a:buNone/>
            </a:pPr>
            <a:r>
              <a:rPr lang="en-US" sz="1400" dirty="0">
                <a:solidFill>
                  <a:schemeClr val="tx1"/>
                </a:solidFill>
              </a:rPr>
              <a:t>Can they fix a blocked line without help? Task time and errors.</a:t>
            </a:r>
            <a:endParaRPr lang="en-US" sz="1400" dirty="0"/>
          </a:p>
        </p:txBody>
      </p:sp>
      <p:sp>
        <p:nvSpPr>
          <p:cNvPr id="18" name="Shape 16"/>
          <p:cNvSpPr/>
          <p:nvPr/>
        </p:nvSpPr>
        <p:spPr>
          <a:xfrm>
            <a:off x="6217920" y="2953512"/>
            <a:ext cx="384048" cy="384048"/>
          </a:xfrm>
          <a:prstGeom prst="ellipse">
            <a:avLst/>
          </a:prstGeom>
          <a:solidFill>
            <a:srgbClr val="0F766E"/>
          </a:solidFill>
          <a:ln w="12700">
            <a:solidFill>
              <a:srgbClr val="0F766E"/>
            </a:solidFill>
            <a:prstDash val="solid"/>
          </a:ln>
        </p:spPr>
      </p:sp>
      <p:sp>
        <p:nvSpPr>
          <p:cNvPr id="19" name="Text 17"/>
          <p:cNvSpPr txBox="1"/>
          <p:nvPr/>
        </p:nvSpPr>
        <p:spPr>
          <a:xfrm>
            <a:off x="6217920" y="2953512"/>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20" name="Text 18"/>
          <p:cNvSpPr txBox="1"/>
          <p:nvPr/>
        </p:nvSpPr>
        <p:spPr>
          <a:xfrm>
            <a:off x="6766560" y="2953512"/>
            <a:ext cx="4846320" cy="320040"/>
          </a:xfrm>
          <a:prstGeom prst="rect">
            <a:avLst/>
          </a:prstGeom>
          <a:noFill/>
          <a:ln/>
        </p:spPr>
        <p:txBody>
          <a:bodyPr wrap="square" lIns="0" tIns="0" rIns="0" bIns="0" rtlCol="0" anchor="t"/>
          <a:lstStyle/>
          <a:p>
            <a:pPr indent="0" marL="0">
              <a:buNone/>
            </a:pPr>
            <a:r>
              <a:rPr lang="en-US" sz="1500" b="1" dirty="0">
                <a:solidFill>
                  <a:schemeClr val="tx1"/>
                </a:solidFill>
              </a:rPr>
              <a:t>Budget officers</a:t>
            </a:r>
            <a:endParaRPr lang="en-US" sz="1500" dirty="0"/>
          </a:p>
        </p:txBody>
      </p:sp>
      <p:sp>
        <p:nvSpPr>
          <p:cNvPr id="21" name="Text 19"/>
          <p:cNvSpPr txBox="1"/>
          <p:nvPr/>
        </p:nvSpPr>
        <p:spPr>
          <a:xfrm>
            <a:off x="6766560" y="3300984"/>
            <a:ext cx="4846320" cy="640080"/>
          </a:xfrm>
          <a:prstGeom prst="rect">
            <a:avLst/>
          </a:prstGeom>
          <a:noFill/>
          <a:ln/>
        </p:spPr>
        <p:txBody>
          <a:bodyPr wrap="square" lIns="0" tIns="0" rIns="0" bIns="0" rtlCol="0" anchor="t"/>
          <a:lstStyle/>
          <a:p>
            <a:pPr indent="0" marL="0">
              <a:buNone/>
            </a:pPr>
            <a:r>
              <a:rPr lang="en-US" sz="1400" dirty="0">
                <a:solidFill>
                  <a:schemeClr val="tx1"/>
                </a:solidFill>
              </a:rPr>
              <a:t>Is the transfer request enough to approve without a call?</a:t>
            </a:r>
            <a:endParaRPr lang="en-US" sz="1400" dirty="0"/>
          </a:p>
        </p:txBody>
      </p:sp>
      <p:sp>
        <p:nvSpPr>
          <p:cNvPr id="22" name="Shape 20"/>
          <p:cNvSpPr/>
          <p:nvPr/>
        </p:nvSpPr>
        <p:spPr>
          <a:xfrm>
            <a:off x="6217920" y="4032504"/>
            <a:ext cx="384048" cy="384048"/>
          </a:xfrm>
          <a:prstGeom prst="ellipse">
            <a:avLst/>
          </a:prstGeom>
          <a:solidFill>
            <a:srgbClr val="0F766E"/>
          </a:solidFill>
          <a:ln w="12700">
            <a:solidFill>
              <a:srgbClr val="0F766E"/>
            </a:solidFill>
            <a:prstDash val="solid"/>
          </a:ln>
        </p:spPr>
      </p:sp>
      <p:sp>
        <p:nvSpPr>
          <p:cNvPr id="23" name="Text 21"/>
          <p:cNvSpPr txBox="1"/>
          <p:nvPr/>
        </p:nvSpPr>
        <p:spPr>
          <a:xfrm>
            <a:off x="6217920" y="4032504"/>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24" name="Text 22"/>
          <p:cNvSpPr txBox="1"/>
          <p:nvPr/>
        </p:nvSpPr>
        <p:spPr>
          <a:xfrm>
            <a:off x="6766560" y="4032504"/>
            <a:ext cx="4846320" cy="320040"/>
          </a:xfrm>
          <a:prstGeom prst="rect">
            <a:avLst/>
          </a:prstGeom>
          <a:noFill/>
          <a:ln/>
        </p:spPr>
        <p:txBody>
          <a:bodyPr wrap="square" lIns="0" tIns="0" rIns="0" bIns="0" rtlCol="0" anchor="t"/>
          <a:lstStyle/>
          <a:p>
            <a:pPr indent="0" marL="0">
              <a:buNone/>
            </a:pPr>
            <a:r>
              <a:rPr lang="en-US" sz="1500" b="1" dirty="0">
                <a:solidFill>
                  <a:schemeClr val="tx1"/>
                </a:solidFill>
              </a:rPr>
              <a:t>Department heads</a:t>
            </a:r>
            <a:endParaRPr lang="en-US" sz="1500" dirty="0"/>
          </a:p>
        </p:txBody>
      </p:sp>
      <p:sp>
        <p:nvSpPr>
          <p:cNvPr id="25" name="Text 23"/>
          <p:cNvSpPr txBox="1"/>
          <p:nvPr/>
        </p:nvSpPr>
        <p:spPr>
          <a:xfrm>
            <a:off x="6766560" y="4379976"/>
            <a:ext cx="4846320" cy="640080"/>
          </a:xfrm>
          <a:prstGeom prst="rect">
            <a:avLst/>
          </a:prstGeom>
          <a:noFill/>
          <a:ln/>
        </p:spPr>
        <p:txBody>
          <a:bodyPr wrap="square" lIns="0" tIns="0" rIns="0" bIns="0" rtlCol="0" anchor="t"/>
          <a:lstStyle/>
          <a:p>
            <a:pPr indent="0" marL="0">
              <a:buNone/>
            </a:pPr>
            <a:r>
              <a:rPr lang="en-US" sz="1400" dirty="0">
                <a:solidFill>
                  <a:schemeClr val="tx1"/>
                </a:solidFill>
              </a:rPr>
              <a:t>Does their approval view show what they need, and nothing else?</a:t>
            </a:r>
            <a:endParaRPr lang="en-US" sz="1400" dirty="0"/>
          </a:p>
        </p:txBody>
      </p:sp>
      <p:sp>
        <p:nvSpPr>
          <p:cNvPr id="26" name="Shape 24"/>
          <p:cNvSpPr/>
          <p:nvPr/>
        </p:nvSpPr>
        <p:spPr>
          <a:xfrm>
            <a:off x="6217920" y="5111496"/>
            <a:ext cx="384048" cy="384048"/>
          </a:xfrm>
          <a:prstGeom prst="ellipse">
            <a:avLst/>
          </a:prstGeom>
          <a:solidFill>
            <a:srgbClr val="0F766E"/>
          </a:solidFill>
          <a:ln w="12700">
            <a:solidFill>
              <a:srgbClr val="0F766E"/>
            </a:solidFill>
            <a:prstDash val="solid"/>
          </a:ln>
        </p:spPr>
      </p:sp>
      <p:sp>
        <p:nvSpPr>
          <p:cNvPr id="27" name="Text 25"/>
          <p:cNvSpPr txBox="1"/>
          <p:nvPr/>
        </p:nvSpPr>
        <p:spPr>
          <a:xfrm>
            <a:off x="6217920" y="511149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4</a:t>
            </a:r>
            <a:endParaRPr lang="en-US" sz="1400" dirty="0"/>
          </a:p>
        </p:txBody>
      </p:sp>
      <p:sp>
        <p:nvSpPr>
          <p:cNvPr id="28" name="Text 26"/>
          <p:cNvSpPr txBox="1"/>
          <p:nvPr/>
        </p:nvSpPr>
        <p:spPr>
          <a:xfrm>
            <a:off x="6766560" y="5111496"/>
            <a:ext cx="4846320" cy="320040"/>
          </a:xfrm>
          <a:prstGeom prst="rect">
            <a:avLst/>
          </a:prstGeom>
          <a:noFill/>
          <a:ln/>
        </p:spPr>
        <p:txBody>
          <a:bodyPr wrap="square" lIns="0" tIns="0" rIns="0" bIns="0" rtlCol="0" anchor="t"/>
          <a:lstStyle/>
          <a:p>
            <a:pPr indent="0" marL="0">
              <a:buNone/>
            </a:pPr>
            <a:r>
              <a:rPr lang="en-US" sz="1500" b="1" dirty="0">
                <a:solidFill>
                  <a:schemeClr val="tx1"/>
                </a:solidFill>
              </a:rPr>
              <a:t>Auditors</a:t>
            </a:r>
            <a:endParaRPr lang="en-US" sz="1500" dirty="0"/>
          </a:p>
        </p:txBody>
      </p:sp>
      <p:sp>
        <p:nvSpPr>
          <p:cNvPr id="29" name="Text 27"/>
          <p:cNvSpPr txBox="1"/>
          <p:nvPr/>
        </p:nvSpPr>
        <p:spPr>
          <a:xfrm>
            <a:off x="6766560" y="5458968"/>
            <a:ext cx="4846320" cy="640080"/>
          </a:xfrm>
          <a:prstGeom prst="rect">
            <a:avLst/>
          </a:prstGeom>
          <a:noFill/>
          <a:ln/>
        </p:spPr>
        <p:txBody>
          <a:bodyPr wrap="square" lIns="0" tIns="0" rIns="0" bIns="0" rtlCol="0" anchor="t"/>
          <a:lstStyle/>
          <a:p>
            <a:pPr indent="0" marL="0">
              <a:buNone/>
            </a:pPr>
            <a:r>
              <a:rPr lang="en-US" sz="1400" dirty="0">
                <a:solidFill>
                  <a:schemeClr val="tx1"/>
                </a:solidFill>
              </a:rPr>
              <a:t>Are the explanation and event log sufficient evidence?</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256032"/>
            <a:ext cx="11064240" cy="256032"/>
          </a:xfrm>
          <a:prstGeom prst="rect">
            <a:avLst/>
          </a:prstGeom>
          <a:noFill/>
          <a:ln/>
        </p:spPr>
        <p:txBody>
          <a:bodyPr wrap="square" lIns="0" tIns="0" rIns="0" bIns="0" rtlCol="0" anchor="t"/>
          <a:lstStyle/>
          <a:p>
            <a:pPr indent="0" marL="0">
              <a:buNone/>
            </a:pPr>
            <a:r>
              <a:rPr lang="en-US" sz="1100" b="1" spc="100" kern="0" dirty="0">
                <a:solidFill>
                  <a:schemeClr val="accent2"/>
                </a:solidFill>
              </a:rPr>
              <a:t>WHAT I WOULD VALIDATE OR BUILD NEXT</a:t>
            </a:r>
            <a:endParaRPr lang="en-US" sz="1100" dirty="0"/>
          </a:p>
        </p:txBody>
      </p:sp>
      <p:sp>
        <p:nvSpPr>
          <p:cNvPr id="3" name="Text 0"/>
          <p:cNvSpPr/>
          <p:nvPr>
            <p:ph idx="100" type="title" hasCustomPrompt="1"/>
          </p:nvPr>
        </p:nvSpPr>
        <p:spPr>
          <a:xfrm>
            <a:off x="548640" y="502920"/>
            <a:ext cx="11064240" cy="640080"/>
          </a:xfrm>
          <a:prstGeom prst="rect">
            <a:avLst/>
          </a:prstGeom>
          <a:noFill/>
          <a:ln/>
        </p:spPr>
        <p:txBody>
          <a:bodyPr wrap="square" lIns="0" tIns="0" rIns="0" bIns="0" rtlCol="0" anchor="ctr"/>
          <a:lstStyle/>
          <a:p>
            <a:pPr algn="l" indent="0" marL="0">
              <a:buNone/>
            </a:pPr>
            <a:r>
              <a:rPr lang="en-US" sz="3000" b="1" dirty="0">
                <a:solidFill>
                  <a:schemeClr val="tx2"/>
                </a:solidFill>
                <a:latin typeface="Cambria" pitchFamily="34" charset="0"/>
                <a:ea typeface="Cambria" pitchFamily="34" charset="-122"/>
                <a:cs typeface="Cambria" pitchFamily="34" charset="-120"/>
              </a:rPr>
              <a:t>Validate and build next</a:t>
            </a:r>
            <a:endParaRPr lang="en-US" sz="3000" dirty="0"/>
          </a:p>
        </p:txBody>
      </p:sp>
      <p:sp>
        <p:nvSpPr>
          <p:cNvPr id="4" name="sme"/>
          <p:cNvSpPr/>
          <p:nvPr/>
        </p:nvSpPr>
        <p:spPr>
          <a:xfrm>
            <a:off x="548640" y="1280160"/>
            <a:ext cx="5440680" cy="4297680"/>
          </a:xfrm>
          <a:prstGeom prst="roundRect">
            <a:avLst>
              <a:gd name="adj" fmla="val 1702"/>
            </a:avLst>
          </a:prstGeom>
          <a:solidFill>
            <a:srgbClr val="EEF2F7"/>
          </a:solidFill>
          <a:ln w="9525">
            <a:solidFill>
              <a:srgbClr val="D6D3D1"/>
            </a:solidFill>
            <a:prstDash val="solid"/>
          </a:ln>
        </p:spPr>
      </p:sp>
      <p:sp>
        <p:nvSpPr>
          <p:cNvPr id="5" name="Text 3"/>
          <p:cNvSpPr txBox="1"/>
          <p:nvPr/>
        </p:nvSpPr>
        <p:spPr>
          <a:xfrm>
            <a:off x="777240" y="1417320"/>
            <a:ext cx="5029200" cy="365760"/>
          </a:xfrm>
          <a:prstGeom prst="rect">
            <a:avLst/>
          </a:prstGeom>
          <a:noFill/>
          <a:ln/>
        </p:spPr>
        <p:txBody>
          <a:bodyPr wrap="square" lIns="0" tIns="0" rIns="0" bIns="0" rtlCol="0" anchor="t"/>
          <a:lstStyle/>
          <a:p>
            <a:pPr indent="0" marL="0">
              <a:buNone/>
            </a:pPr>
            <a:r>
              <a:rPr lang="en-US" sz="1700" b="1" dirty="0">
                <a:solidFill>
                  <a:schemeClr val="tx2"/>
                </a:solidFill>
              </a:rPr>
              <a:t>Questions for a government finance SME</a:t>
            </a:r>
            <a:endParaRPr lang="en-US" sz="1700" dirty="0"/>
          </a:p>
        </p:txBody>
      </p:sp>
      <p:sp>
        <p:nvSpPr>
          <p:cNvPr id="6" name="Text 4"/>
          <p:cNvSpPr txBox="1"/>
          <p:nvPr/>
        </p:nvSpPr>
        <p:spPr>
          <a:xfrm>
            <a:off x="777240" y="1965960"/>
            <a:ext cx="5029200" cy="3520440"/>
          </a:xfrm>
          <a:prstGeom prst="rect">
            <a:avLst/>
          </a:prstGeom>
          <a:noFill/>
          <a:ln/>
        </p:spPr>
        <p:txBody>
          <a:bodyPr wrap="square" lIns="0" tIns="0" rIns="0" bIns="0" rtlCol="0" anchor="t"/>
          <a:lstStyle/>
          <a:p>
            <a:pPr marL="342900" indent="-342900">
              <a:spcAft>
                <a:spcPts val="1400"/>
              </a:spcAft>
              <a:buSzPct val="100000"/>
              <a:buFont typeface="+mj-lt"/>
              <a:buAutoNum type="arabicPeriod" startAt="1"/>
            </a:pPr>
            <a:r>
              <a:rPr lang="en-US" sz="1600" dirty="0">
                <a:solidFill>
                  <a:schemeClr val="tx1"/>
                </a:solidFill>
              </a:rPr>
              <a:t>Is the legal level of budgetary control fund plus department, or lower?</a:t>
            </a:r>
            <a:endParaRPr lang="en-US" sz="1600" dirty="0"/>
          </a:p>
          <a:p>
            <a:pPr marL="342900" indent="-342900">
              <a:spcAft>
                <a:spcPts val="1400"/>
              </a:spcAft>
              <a:buSzPct val="100000"/>
              <a:buFont typeface="+mj-lt"/>
              <a:buAutoNum type="arabicPeriod" startAt="1"/>
            </a:pPr>
            <a:r>
              <a:rPr lang="en-US" sz="1600" dirty="0">
                <a:solidFill>
                  <a:schemeClr val="tx1"/>
                </a:solidFill>
              </a:rPr>
              <a:t>Does motor fuel tax cover contracted pothole repair?</a:t>
            </a:r>
            <a:endParaRPr lang="en-US" sz="1600" dirty="0"/>
          </a:p>
          <a:p>
            <a:pPr marL="342900" indent="-342900">
              <a:spcAft>
                <a:spcPts val="1400"/>
              </a:spcAft>
              <a:buSzPct val="100000"/>
              <a:buFont typeface="+mj-lt"/>
              <a:buAutoNum type="arabicPeriod" startAt="1"/>
            </a:pPr>
            <a:r>
              <a:rPr lang="en-US" sz="1600" dirty="0">
                <a:solidFill>
                  <a:schemeClr val="tx1"/>
                </a:solidFill>
              </a:rPr>
              <a:t>What do bond covenants let water revenue pay for, including shared costs?</a:t>
            </a:r>
            <a:endParaRPr lang="en-US" sz="1600" dirty="0"/>
          </a:p>
          <a:p>
            <a:pPr marL="342900" indent="-342900">
              <a:spcAft>
                <a:spcPts val="1400"/>
              </a:spcAft>
              <a:buSzPct val="100000"/>
              <a:buFont typeface="+mj-lt"/>
              <a:buAutoNum type="arabicPeriod" startAt="1"/>
            </a:pPr>
            <a:r>
              <a:rPr lang="en-US" sz="1600" dirty="0">
                <a:solidFill>
                  <a:schemeClr val="tx1"/>
                </a:solidFill>
              </a:rPr>
              <a:t>Do enterprise funds encumber, and should non-PO invoices be checked at entry?</a:t>
            </a:r>
            <a:endParaRPr lang="en-US" sz="1600" dirty="0"/>
          </a:p>
          <a:p>
            <a:pPr marL="342900" indent="-342900">
              <a:spcAft>
                <a:spcPts val="1400"/>
              </a:spcAft>
              <a:buSzPct val="100000"/>
              <a:buFont typeface="+mj-lt"/>
              <a:buAutoNum type="arabicPeriod" startAt="1"/>
            </a:pPr>
            <a:r>
              <a:rPr lang="en-US" sz="1600" dirty="0">
                <a:solidFill>
                  <a:schemeClr val="tx1"/>
                </a:solidFill>
              </a:rPr>
              <a:t>Are the $25,000 capitalization and approval thresholds right?</a:t>
            </a:r>
            <a:endParaRPr lang="en-US" sz="1600" dirty="0"/>
          </a:p>
        </p:txBody>
      </p:sp>
      <p:sp>
        <p:nvSpPr>
          <p:cNvPr id="7" name="Text 5"/>
          <p:cNvSpPr txBox="1"/>
          <p:nvPr/>
        </p:nvSpPr>
        <p:spPr>
          <a:xfrm>
            <a:off x="548640" y="5760720"/>
            <a:ext cx="11064240" cy="457200"/>
          </a:xfrm>
          <a:prstGeom prst="rect">
            <a:avLst/>
          </a:prstGeom>
          <a:noFill/>
          <a:ln/>
        </p:spPr>
        <p:txBody>
          <a:bodyPr wrap="square" lIns="0" tIns="0" rIns="0" bIns="0" rtlCol="0" anchor="t"/>
          <a:lstStyle/>
          <a:p>
            <a:pPr indent="0" marL="0">
              <a:buNone/>
            </a:pPr>
            <a:r>
              <a:rPr lang="en-US" sz="1500" i="1" dirty="0">
                <a:solidFill>
                  <a:schemeClr val="accent2"/>
                </a:solidFill>
              </a:rPr>
              <a:t>Each answer changes a rule in configuration, so I would confirm these before building more.</a:t>
            </a:r>
            <a:endParaRPr lang="en-US" sz="1500" dirty="0"/>
          </a:p>
        </p:txBody>
      </p:sp>
      <p:sp>
        <p:nvSpPr>
          <p:cNvPr id="8" name="next"/>
          <p:cNvSpPr/>
          <p:nvPr/>
        </p:nvSpPr>
        <p:spPr>
          <a:xfrm>
            <a:off x="6172200" y="1280160"/>
            <a:ext cx="5440680" cy="4297680"/>
          </a:xfrm>
          <a:prstGeom prst="roundRect">
            <a:avLst>
              <a:gd name="adj" fmla="val 1702"/>
            </a:avLst>
          </a:prstGeom>
          <a:solidFill>
            <a:srgbClr val="FFFFFF"/>
          </a:solidFill>
          <a:ln w="9525">
            <a:solidFill>
              <a:srgbClr val="D6D3D1"/>
            </a:solidFill>
            <a:prstDash val="solid"/>
          </a:ln>
        </p:spPr>
      </p:sp>
      <p:sp>
        <p:nvSpPr>
          <p:cNvPr id="9" name="Text 7"/>
          <p:cNvSpPr txBox="1"/>
          <p:nvPr/>
        </p:nvSpPr>
        <p:spPr>
          <a:xfrm>
            <a:off x="6400800" y="1417320"/>
            <a:ext cx="5029200" cy="365760"/>
          </a:xfrm>
          <a:prstGeom prst="rect">
            <a:avLst/>
          </a:prstGeom>
          <a:noFill/>
          <a:ln/>
        </p:spPr>
        <p:txBody>
          <a:bodyPr wrap="square" lIns="0" tIns="0" rIns="0" bIns="0" rtlCol="0" anchor="t"/>
          <a:lstStyle/>
          <a:p>
            <a:pPr indent="0" marL="0">
              <a:buNone/>
            </a:pPr>
            <a:r>
              <a:rPr lang="en-US" sz="1700" b="1" dirty="0">
                <a:solidFill>
                  <a:schemeClr val="accent2"/>
                </a:solidFill>
              </a:rPr>
              <a:t>Build next</a:t>
            </a:r>
            <a:endParaRPr lang="en-US" sz="1700" dirty="0"/>
          </a:p>
        </p:txBody>
      </p:sp>
      <p:sp>
        <p:nvSpPr>
          <p:cNvPr id="10" name="Text 8"/>
          <p:cNvSpPr txBox="1"/>
          <p:nvPr/>
        </p:nvSpPr>
        <p:spPr>
          <a:xfrm>
            <a:off x="6400800" y="1965960"/>
            <a:ext cx="5029200" cy="3520440"/>
          </a:xfrm>
          <a:prstGeom prst="rect">
            <a:avLst/>
          </a:prstGeom>
          <a:noFill/>
          <a:ln/>
        </p:spPr>
        <p:txBody>
          <a:bodyPr wrap="square" lIns="0" tIns="0" rIns="0" bIns="0" rtlCol="0" anchor="t"/>
          <a:lstStyle/>
          <a:p>
            <a:pPr indent="0" marL="0">
              <a:spcAft>
                <a:spcPts val="2000"/>
              </a:spcAft>
              <a:buNone/>
            </a:pPr>
            <a:r>
              <a:rPr lang="en-US" sz="1600" b="1" dirty="0">
                <a:solidFill>
                  <a:srgbClr val="1F3A5F"/>
                </a:solidFill>
              </a:rPr>
              <a:t>Split-invoice detection. </a:t>
            </a:r>
            <a:pPr indent="0" marL="0">
              <a:spcAft>
                <a:spcPts val="2000"/>
              </a:spcAft>
              <a:buNone/>
            </a:pPr>
            <a:r>
              <a:rPr lang="en-US" sz="1600" dirty="0">
                <a:solidFill>
                  <a:schemeClr val="tx1"/>
                </a:solidFill>
              </a:rPr>
              <a:t>Flag invoices split to stay under an approval threshold.</a:t>
            </a:r>
            <a:endParaRPr lang="en-US" sz="1600" dirty="0"/>
          </a:p>
          <a:p>
            <a:pPr indent="0" marL="0">
              <a:spcAft>
                <a:spcPts val="2000"/>
              </a:spcAft>
              <a:buNone/>
            </a:pPr>
            <a:r>
              <a:rPr lang="en-US" sz="1600" b="1" dirty="0">
                <a:solidFill>
                  <a:srgbClr val="1F3A5F"/>
                </a:solidFill>
              </a:rPr>
              <a:t>Grant rules. </a:t>
            </a:r>
            <a:pPr indent="0" marL="0">
              <a:spcAft>
                <a:spcPts val="2000"/>
              </a:spcAft>
              <a:buNone/>
            </a:pPr>
            <a:r>
              <a:rPr lang="en-US" sz="1600" dirty="0">
                <a:solidFill>
                  <a:schemeClr val="tx1"/>
                </a:solidFill>
              </a:rPr>
              <a:t>Allowable cost and period checks on grant-funded lines.</a:t>
            </a:r>
            <a:endParaRPr lang="en-US" sz="1600" dirty="0"/>
          </a:p>
          <a:p>
            <a:pPr indent="0" marL="0">
              <a:spcAft>
                <a:spcPts val="2000"/>
              </a:spcAft>
              <a:buNone/>
            </a:pPr>
            <a:r>
              <a:rPr lang="en-US" sz="1600" b="1" dirty="0">
                <a:solidFill>
                  <a:srgbClr val="1F3A5F"/>
                </a:solidFill>
              </a:rPr>
              <a:t>Real LLM explanation. </a:t>
            </a:r>
            <a:pPr indent="0" marL="0">
              <a:spcAft>
                <a:spcPts val="2000"/>
              </a:spcAft>
              <a:buNone/>
            </a:pPr>
            <a:r>
              <a:rPr lang="en-US" sz="1600" dirty="0">
                <a:solidFill>
                  <a:schemeClr val="tx1"/>
                </a:solidFill>
              </a:rPr>
              <a:t>Behind the same guardrail that withholds mismatched text.</a:t>
            </a:r>
            <a:endParaRPr lang="en-US" sz="1600" dirty="0"/>
          </a:p>
          <a:p>
            <a:pPr indent="0" marL="0">
              <a:spcAft>
                <a:spcPts val="2000"/>
              </a:spcAft>
              <a:buNone/>
            </a:pPr>
            <a:r>
              <a:rPr lang="en-US" sz="1600" b="1" dirty="0">
                <a:solidFill>
                  <a:srgbClr val="1F3A5F"/>
                </a:solidFill>
              </a:rPr>
              <a:t>Delegation. </a:t>
            </a:r>
            <a:pPr indent="0" marL="0">
              <a:spcAft>
                <a:spcPts val="2000"/>
              </a:spcAft>
              <a:buNone/>
            </a:pPr>
            <a:r>
              <a:rPr lang="en-US" sz="1600" dirty="0">
                <a:solidFill>
                  <a:schemeClr val="tx1"/>
                </a:solidFill>
              </a:rPr>
              <a:t>Approver delegation with dates and a full audit trail.</a:t>
            </a:r>
            <a:endParaRPr lang="en-US" sz="16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8716C"/>
                </a:solidFil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Springfield Civic">
  <a:themeElements>
    <a:clrScheme name="Springfield Civic">
      <a:dk1>
        <a:srgbClr val="1C1917"/>
      </a:dk1>
      <a:lt1>
        <a:srgbClr val="FFFFFF"/>
      </a:lt1>
      <a:dk2>
        <a:srgbClr val="1F3A5F"/>
      </a:dk2>
      <a:lt2>
        <a:srgbClr val="EEF2F7"/>
      </a:lt2>
      <a:accent1>
        <a:srgbClr val="1F3A5F"/>
      </a:accent1>
      <a:accent2>
        <a:srgbClr val="0F766E"/>
      </a:accent2>
      <a:accent3>
        <a:srgbClr val="C2410C"/>
      </a:accent3>
      <a:accent4>
        <a:srgbClr val="B91C1C"/>
      </a:accent4>
      <a:accent5>
        <a:srgbClr val="15803D"/>
      </a:accent5>
      <a:accent6>
        <a:srgbClr val="78716C"/>
      </a:accent6>
      <a:hlink>
        <a:srgbClr val="0F766E"/>
      </a:hlink>
      <a:folHlink>
        <a:srgbClr val="1F3A5F"/>
      </a:folHlink>
    </a:clrScheme>
    <a:fontScheme name="Springfield Civic">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invoice, three funds</dc:title>
  <dc:subject>PptxGenJS Presentation</dc:subject>
  <dc:creator>Brian Ference</dc:creator>
  <cp:lastModifiedBy>Brian Ference</cp:lastModifiedBy>
  <cp:revision>1</cp:revision>
  <dcterms:created xsi:type="dcterms:W3CDTF">2026-10-07T19:26:05Z</dcterms:created>
  <dcterms:modified xsi:type="dcterms:W3CDTF">2026-10-07T19:26:05Z</dcterms:modified>
</cp:coreProperties>
</file>